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5"/>
  </p:sldMasterIdLst>
  <p:notesMasterIdLst>
    <p:notesMasterId r:id="rId15"/>
  </p:notesMasterIdLst>
  <p:handoutMasterIdLst>
    <p:handoutMasterId r:id="rId16"/>
  </p:handoutMasterIdLst>
  <p:sldIdLst>
    <p:sldId id="471" r:id="rId6"/>
    <p:sldId id="485" r:id="rId7"/>
    <p:sldId id="489" r:id="rId8"/>
    <p:sldId id="484" r:id="rId9"/>
    <p:sldId id="492" r:id="rId10"/>
    <p:sldId id="487" r:id="rId11"/>
    <p:sldId id="493" r:id="rId12"/>
    <p:sldId id="479" r:id="rId13"/>
    <p:sldId id="491" r:id="rId14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A50021"/>
    <a:srgbClr val="800000"/>
    <a:srgbClr val="FFCC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49" autoAdjust="0"/>
    <p:restoredTop sz="96691" autoAdjust="0"/>
  </p:normalViewPr>
  <p:slideViewPr>
    <p:cSldViewPr>
      <p:cViewPr>
        <p:scale>
          <a:sx n="90" d="100"/>
          <a:sy n="90" d="100"/>
        </p:scale>
        <p:origin x="-1428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577184-5686-4E92-8A5E-CE6807D2B8EE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AB9C5F-0BD8-4155-B270-382ED9DAF1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4403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B3C8A-8E5A-4066-838E-4818BCA6910A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7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B5077F-EFA6-44BA-859D-77EF39B651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457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0595D-E033-4FEA-B4EE-5EA57347EF71}" type="datetime1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7BB7C6-4210-458E-8BBC-173CB13CDDFE}" type="datetime1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E2BAA-5218-4D77-B453-2D74765E53A1}" type="datetime1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AA159-1E04-41B6-8276-C51EB7C1863E}" type="datetime1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B303A-6F8C-4EFF-A225-1AD4535892E8}" type="datetime1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7879D-C9D9-443E-AFDB-2402D16C0890}" type="datetime1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F675E0-FA6E-4D05-A47C-15B0B8FE72B1}" type="datetime1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74D36-9B11-42B9-82F4-86A766A19A7A}" type="datetime1">
              <a:rPr lang="ru-RU" smtClean="0"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5D0F5-0FCE-4758-B5C6-458E9C8F4725}" type="datetime1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0C038-40FB-48B0-B6CB-E038595EE913}" type="datetime1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80EB1-24F7-43E8-8D75-4F587FDF2CF0}" type="datetime1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38900-CA57-470A-A5E3-BFF11EF397CF}" type="datetime1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ru/url?sa=i&amp;source=images&amp;cd=&amp;cad=rja&amp;docid=15IRoxWh1hEEgM&amp;tbnid=nmwI5S5kKWaQiM:&amp;ved=0CAgQjRwwAA&amp;url=http://www.rest-business.ru/node/232&amp;ei=gwGLUurNJO3b4QT2moHoDg&amp;psig=AFQjCNFofaDHthb2p9ZIOaUpk3yBL5TDUw&amp;ust=1384928003635770" TargetMode="External"/><Relationship Id="rId13" Type="http://schemas.openxmlformats.org/officeDocument/2006/relationships/image" Target="../media/image10.png"/><Relationship Id="rId18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7.png"/><Relationship Id="rId12" Type="http://schemas.openxmlformats.org/officeDocument/2006/relationships/hyperlink" Target="http://www.google.ru/url?sa=i&amp;source=images&amp;cd=&amp;cad=rja&amp;docid=KOd5-ZeSFFTT2M&amp;tbnid=bhLoUB2VM0WpkM:&amp;ved=0CAgQjRwwAA&amp;url=http://www.bank24.ru/corporate/visa/corporatecards/replenishment/&amp;ei=KwKOUo7WE4XCswbt5YGYCg&amp;psig=AFQjCNFhrTAhjKBipPmr-jQcGaYSvO9bFA&amp;ust=1385124779362740" TargetMode="External"/><Relationship Id="rId17" Type="http://schemas.openxmlformats.org/officeDocument/2006/relationships/image" Target="../media/image13.jpeg"/><Relationship Id="rId2" Type="http://schemas.openxmlformats.org/officeDocument/2006/relationships/image" Target="../media/image3.jpeg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9.jpeg"/><Relationship Id="rId5" Type="http://schemas.openxmlformats.org/officeDocument/2006/relationships/hyperlink" Target="http://www.pfrf.ru/ot_ulyanov/" TargetMode="External"/><Relationship Id="rId15" Type="http://schemas.openxmlformats.org/officeDocument/2006/relationships/image" Target="../media/image11.png"/><Relationship Id="rId10" Type="http://schemas.microsoft.com/office/2007/relationships/hdphoto" Target="../media/hdphoto1.wdp"/><Relationship Id="rId4" Type="http://schemas.openxmlformats.org/officeDocument/2006/relationships/image" Target="../media/image5.gif"/><Relationship Id="rId9" Type="http://schemas.openxmlformats.org/officeDocument/2006/relationships/image" Target="../media/image8.png"/><Relationship Id="rId1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tags" Target="../tags/tag2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9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" y="1079810"/>
            <a:ext cx="9143999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ый треугольник 9"/>
          <p:cNvSpPr/>
          <p:nvPr/>
        </p:nvSpPr>
        <p:spPr>
          <a:xfrm>
            <a:off x="0" y="1079810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>
            <a:off x="152400" y="5306144"/>
            <a:ext cx="1259632" cy="1111746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>
              <a:rot lat="0" lon="5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92032" y="1075276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ый треугольник 16"/>
          <p:cNvSpPr/>
          <p:nvPr/>
        </p:nvSpPr>
        <p:spPr>
          <a:xfrm>
            <a:off x="1772032" y="1079810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0"/>
          <p:cNvSpPr/>
          <p:nvPr/>
        </p:nvSpPr>
        <p:spPr>
          <a:xfrm>
            <a:off x="2627904" y="1088800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3707904" y="1070790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0"/>
          <p:cNvSpPr/>
          <p:nvPr/>
        </p:nvSpPr>
        <p:spPr>
          <a:xfrm>
            <a:off x="4499535" y="1070790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ый треугольник 20"/>
          <p:cNvSpPr/>
          <p:nvPr/>
        </p:nvSpPr>
        <p:spPr>
          <a:xfrm>
            <a:off x="5580112" y="1069916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10"/>
          <p:cNvSpPr/>
          <p:nvPr/>
        </p:nvSpPr>
        <p:spPr>
          <a:xfrm>
            <a:off x="6228304" y="1069916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ый треугольник 22"/>
          <p:cNvSpPr/>
          <p:nvPr/>
        </p:nvSpPr>
        <p:spPr>
          <a:xfrm>
            <a:off x="7308360" y="1069916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10"/>
          <p:cNvSpPr/>
          <p:nvPr/>
        </p:nvSpPr>
        <p:spPr>
          <a:xfrm>
            <a:off x="8028384" y="1069916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24" y="116632"/>
            <a:ext cx="2795000" cy="908375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-1" y="6322534"/>
            <a:ext cx="9143999" cy="54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/>
          <p:cNvSpPr/>
          <p:nvPr/>
        </p:nvSpPr>
        <p:spPr>
          <a:xfrm>
            <a:off x="0" y="6322534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10"/>
          <p:cNvSpPr/>
          <p:nvPr/>
        </p:nvSpPr>
        <p:spPr>
          <a:xfrm>
            <a:off x="692032" y="6318000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ый треугольник 28"/>
          <p:cNvSpPr/>
          <p:nvPr/>
        </p:nvSpPr>
        <p:spPr>
          <a:xfrm>
            <a:off x="1772032" y="6322534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10"/>
          <p:cNvSpPr/>
          <p:nvPr/>
        </p:nvSpPr>
        <p:spPr>
          <a:xfrm>
            <a:off x="2627904" y="6331524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ый треугольник 30"/>
          <p:cNvSpPr/>
          <p:nvPr/>
        </p:nvSpPr>
        <p:spPr>
          <a:xfrm>
            <a:off x="3707904" y="6313514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0"/>
          <p:cNvSpPr/>
          <p:nvPr/>
        </p:nvSpPr>
        <p:spPr>
          <a:xfrm>
            <a:off x="4499535" y="6318000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ый треугольник 32"/>
          <p:cNvSpPr/>
          <p:nvPr/>
        </p:nvSpPr>
        <p:spPr>
          <a:xfrm>
            <a:off x="5580112" y="6312640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10"/>
          <p:cNvSpPr/>
          <p:nvPr/>
        </p:nvSpPr>
        <p:spPr>
          <a:xfrm>
            <a:off x="6211511" y="6331524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ый треугольник 34"/>
          <p:cNvSpPr/>
          <p:nvPr/>
        </p:nvSpPr>
        <p:spPr>
          <a:xfrm>
            <a:off x="7308360" y="6312640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10"/>
          <p:cNvSpPr/>
          <p:nvPr/>
        </p:nvSpPr>
        <p:spPr>
          <a:xfrm>
            <a:off x="8028384" y="6322534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-1" y="6312640"/>
            <a:ext cx="9144001" cy="541434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912320" y="116632"/>
            <a:ext cx="219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8 (800)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100-74-74</a:t>
            </a:r>
          </a:p>
          <a:p>
            <a:pPr algn="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8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(495)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74-000-74</a:t>
            </a:r>
          </a:p>
          <a:p>
            <a:pPr algn="r"/>
            <a:endParaRPr lang="ru-RU" sz="200" dirty="0" smtClean="0"/>
          </a:p>
          <a:p>
            <a:pPr algn="r"/>
            <a:r>
              <a:rPr lang="ru-RU" sz="10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звонок по России бесплатный </a:t>
            </a:r>
          </a:p>
          <a:p>
            <a:pPr algn="r"/>
            <a:endParaRPr lang="ru-RU" sz="200" dirty="0" smtClean="0"/>
          </a:p>
          <a:p>
            <a:pPr algn="r"/>
            <a:r>
              <a:rPr lang="en-US" sz="10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www.minbank.ru</a:t>
            </a:r>
            <a:endParaRPr lang="ru-RU" sz="1000" b="1" cap="all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12" y="1609916"/>
            <a:ext cx="3059889" cy="469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Прямоугольник 41"/>
          <p:cNvSpPr/>
          <p:nvPr/>
        </p:nvSpPr>
        <p:spPr>
          <a:xfrm>
            <a:off x="5544000" y="1609916"/>
            <a:ext cx="3599912" cy="5242724"/>
          </a:xfrm>
          <a:prstGeom prst="rect">
            <a:avLst/>
          </a:prstGeom>
          <a:gradFill>
            <a:gsLst>
              <a:gs pos="42000">
                <a:srgbClr val="FFFFFF">
                  <a:alpha val="70000"/>
                </a:srgbClr>
              </a:gs>
              <a:gs pos="0">
                <a:schemeClr val="bg1"/>
              </a:gs>
              <a:gs pos="99000">
                <a:schemeClr val="bg1">
                  <a:alpha val="14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ый треугольник 43"/>
          <p:cNvSpPr/>
          <p:nvPr/>
        </p:nvSpPr>
        <p:spPr>
          <a:xfrm>
            <a:off x="-2" y="1628800"/>
            <a:ext cx="5580113" cy="5223840"/>
          </a:xfrm>
          <a:prstGeom prst="rtTriangle">
            <a:avLst/>
          </a:prstGeom>
          <a:solidFill>
            <a:schemeClr val="bg1">
              <a:lumMod val="9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ый треугольник 44"/>
          <p:cNvSpPr/>
          <p:nvPr/>
        </p:nvSpPr>
        <p:spPr>
          <a:xfrm rot="10800000">
            <a:off x="3959904" y="1069916"/>
            <a:ext cx="5184096" cy="5208338"/>
          </a:xfrm>
          <a:prstGeom prst="rtTriangle">
            <a:avLst/>
          </a:prstGeom>
          <a:solidFill>
            <a:schemeClr val="bg1">
              <a:lumMod val="9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179896" y="4665986"/>
            <a:ext cx="3456000" cy="160556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ts val="2200"/>
              </a:lnSpc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Докладчик:</a:t>
            </a:r>
          </a:p>
          <a:p>
            <a:pPr>
              <a:lnSpc>
                <a:spcPts val="2200"/>
              </a:lnSpc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Управляющий ДО «Отделение в г. Дубна» ПАО «МИнБанк»</a:t>
            </a:r>
          </a:p>
          <a:p>
            <a:pPr>
              <a:lnSpc>
                <a:spcPts val="2200"/>
              </a:lnSpc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А.Ю. 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Блинова</a:t>
            </a:r>
            <a:endParaRPr lang="ru-RU" sz="500" b="1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ts val="1500"/>
              </a:lnSpc>
            </a:pPr>
            <a:endParaRPr lang="ru-RU" sz="1000" dirty="0" smtClean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>
              <a:lnSpc>
                <a:spcPts val="1500"/>
              </a:lnSpc>
            </a:pPr>
            <a:r>
              <a:rPr lang="ru-RU" sz="1000" dirty="0" smtClean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Апрель 2017 год</a:t>
            </a:r>
            <a:endParaRPr lang="ru-RU" sz="1000" b="1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52399" y="3255367"/>
            <a:ext cx="470763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altLang="ru-RU" sz="2400" b="1" dirty="0" smtClean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Услуги корпоративным клиентам</a:t>
            </a:r>
            <a:endParaRPr lang="ru-RU" altLang="ru-RU" sz="2400" b="1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49" name="Прямая соединительная линия 48"/>
          <p:cNvCxnSpPr/>
          <p:nvPr/>
        </p:nvCxnSpPr>
        <p:spPr>
          <a:xfrm>
            <a:off x="252160" y="3789040"/>
            <a:ext cx="5760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252160" y="6309320"/>
            <a:ext cx="5760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112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98232" y="764704"/>
            <a:ext cx="8964488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932040" y="210126"/>
            <a:ext cx="41399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16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Строим </a:t>
            </a:r>
            <a:r>
              <a:rPr lang="ru-RU" altLang="ru-RU" sz="1600" b="1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настоящее, инвестируем </a:t>
            </a:r>
            <a:r>
              <a:rPr lang="ru-RU" altLang="ru-RU" sz="16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в </a:t>
            </a:r>
            <a:r>
              <a:rPr lang="ru-RU" altLang="ru-RU" sz="1600" b="1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будущее</a:t>
            </a:r>
            <a:r>
              <a:rPr lang="ru-RU" altLang="ru-RU" sz="16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!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44624"/>
            <a:ext cx="2068458" cy="672249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0" y="1700808"/>
            <a:ext cx="5492248" cy="32162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 algn="just" defTabSz="449263" fontAlgn="base">
              <a:spcBef>
                <a:spcPct val="0"/>
              </a:spcBef>
              <a:buClr>
                <a:srgbClr val="800000"/>
              </a:buClr>
              <a:buSzPct val="100000"/>
              <a:buFont typeface="Wingdings" panose="05000000000000000000" pitchFamily="2" charset="2"/>
              <a:buChar char="v"/>
            </a:pPr>
            <a:r>
              <a:rPr lang="en-US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en-US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лет на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рынке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endParaRPr lang="ru-RU" sz="1300" b="1" dirty="0" smtClean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 defTabSz="449263" fontAlgn="base">
              <a:spcBef>
                <a:spcPct val="0"/>
              </a:spcBef>
              <a:buClr>
                <a:srgbClr val="800000"/>
              </a:buClr>
              <a:buSzPct val="100000"/>
            </a:pPr>
            <a:endParaRPr lang="ru-RU" sz="700" b="1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just" defTabSz="449263" fontAlgn="base">
              <a:spcBef>
                <a:spcPct val="0"/>
              </a:spcBef>
              <a:buClr>
                <a:srgbClr val="800000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ТОР - 30  крупнейших  банков 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России;</a:t>
            </a:r>
          </a:p>
          <a:p>
            <a:pPr algn="just" defTabSz="449263" fontAlgn="base">
              <a:spcBef>
                <a:spcPct val="0"/>
              </a:spcBef>
              <a:buClr>
                <a:srgbClr val="800000"/>
              </a:buClr>
              <a:buSzPct val="100000"/>
            </a:pPr>
            <a:endParaRPr lang="ru-RU" sz="700" b="1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just" defTabSz="449263" fontAlgn="base">
              <a:spcBef>
                <a:spcPct val="0"/>
              </a:spcBef>
              <a:buClr>
                <a:srgbClr val="800000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Более 250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офисов в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27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регионах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России;</a:t>
            </a:r>
          </a:p>
          <a:p>
            <a:pPr algn="just" defTabSz="449263" fontAlgn="base">
              <a:spcBef>
                <a:spcPct val="0"/>
              </a:spcBef>
              <a:buClr>
                <a:srgbClr val="800000"/>
              </a:buClr>
              <a:buSzPct val="100000"/>
            </a:pPr>
            <a:endParaRPr lang="ru-RU" sz="700" b="1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just" defTabSz="449263" fontAlgn="base">
              <a:spcBef>
                <a:spcPct val="0"/>
              </a:spcBef>
              <a:buClr>
                <a:srgbClr val="800000"/>
              </a:buClr>
              <a:buSzPct val="100000"/>
              <a:buFont typeface="Wingdings" panose="05000000000000000000" pitchFamily="2" charset="2"/>
              <a:buChar char="v"/>
            </a:pP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Национальный кредитный рейтинг 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А</a:t>
            </a:r>
            <a:r>
              <a:rPr lang="en-US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», международный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ВВ</a:t>
            </a:r>
            <a:r>
              <a:rPr lang="en-US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+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», прогноз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«Стабильный» (Агентство «Рус-Рейтинг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»);</a:t>
            </a:r>
          </a:p>
          <a:p>
            <a:pPr algn="just" defTabSz="449263" fontAlgn="base">
              <a:spcBef>
                <a:spcPct val="0"/>
              </a:spcBef>
              <a:buClr>
                <a:srgbClr val="800000"/>
              </a:buClr>
              <a:buSzPct val="100000"/>
            </a:pPr>
            <a:endParaRPr lang="ru-RU" sz="700" b="1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just" fontAlgn="base">
              <a:spcBef>
                <a:spcPct val="0"/>
              </a:spcBef>
              <a:buClr>
                <a:srgbClr val="990000"/>
              </a:buClr>
              <a:buFont typeface="Wingdings" panose="05000000000000000000" pitchFamily="2" charset="2"/>
              <a:buChar char="v"/>
            </a:pPr>
            <a:r>
              <a:rPr lang="en-US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  <a:sym typeface="Tahoma" pitchFamily="34" charset="0"/>
              </a:rPr>
              <a:t>T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  <a:sym typeface="Tahoma" pitchFamily="34" charset="0"/>
              </a:rPr>
              <a:t>ор-5 </a:t>
            </a:r>
            <a:r>
              <a:rPr lang="en-US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  <a:sym typeface="Tahoma" pitchFamily="34" charset="0"/>
              </a:rPr>
              <a:t>M</a:t>
            </a:r>
            <a:r>
              <a:rPr lang="en-US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  <a:sym typeface="Tahoma" pitchFamily="34" charset="0"/>
              </a:rPr>
              <a:t>obile banking rank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  <a:sym typeface="Tahoma" pitchFamily="34" charset="0"/>
              </a:rPr>
              <a:t>;</a:t>
            </a:r>
          </a:p>
          <a:p>
            <a:pPr algn="just" fontAlgn="base">
              <a:spcBef>
                <a:spcPct val="0"/>
              </a:spcBef>
              <a:buClr>
                <a:srgbClr val="990000"/>
              </a:buClr>
            </a:pPr>
            <a:endParaRPr lang="ru-RU" sz="700" b="1" dirty="0" smtClean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  <a:sym typeface="Tahoma" pitchFamily="34" charset="0"/>
            </a:endParaRPr>
          </a:p>
          <a:p>
            <a:pPr marL="285750" indent="-285750" algn="just" fontAlgn="base">
              <a:spcBef>
                <a:spcPct val="0"/>
              </a:spcBef>
              <a:buClr>
                <a:srgbClr val="990000"/>
              </a:buClr>
              <a:buFont typeface="Wingdings" panose="05000000000000000000" pitchFamily="2" charset="2"/>
              <a:buChar char="v"/>
            </a:pP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Соглашения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сотрудничестве с Администрациями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30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субъектов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РФ;</a:t>
            </a:r>
          </a:p>
          <a:p>
            <a:pPr algn="just" fontAlgn="base">
              <a:spcBef>
                <a:spcPct val="0"/>
              </a:spcBef>
              <a:buClr>
                <a:srgbClr val="990000"/>
              </a:buClr>
            </a:pPr>
            <a:endParaRPr lang="ru-RU" sz="700" b="1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  <a:sym typeface="Tahoma" pitchFamily="34" charset="0"/>
            </a:endParaRPr>
          </a:p>
          <a:p>
            <a:pPr marL="285750" indent="-285750" algn="just" fontAlgn="base">
              <a:spcBef>
                <a:spcPct val="0"/>
              </a:spcBef>
              <a:buClr>
                <a:srgbClr val="990000"/>
              </a:buClr>
              <a:buFont typeface="Wingdings" panose="05000000000000000000" pitchFamily="2" charset="2"/>
              <a:buChar char="v"/>
            </a:pP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Более</a:t>
            </a:r>
            <a:r>
              <a:rPr lang="ru-RU" sz="1300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en-US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0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тысяч корпоративных клиентов;</a:t>
            </a:r>
          </a:p>
          <a:p>
            <a:pPr algn="just" fontAlgn="base">
              <a:spcBef>
                <a:spcPct val="0"/>
              </a:spcBef>
              <a:buClr>
                <a:srgbClr val="990000"/>
              </a:buClr>
            </a:pPr>
            <a:endParaRPr lang="ru-RU" sz="700" b="1" dirty="0" smtClean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algn="just" fontAlgn="base">
              <a:spcBef>
                <a:spcPct val="0"/>
              </a:spcBef>
              <a:buClr>
                <a:srgbClr val="990000"/>
              </a:buClr>
              <a:buFont typeface="Wingdings" panose="05000000000000000000" pitchFamily="2" charset="2"/>
              <a:buChar char="v"/>
            </a:pP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декабре 2015 года МИнБанк стал 20-ой кредитной организацией в Российской Федерации, которой государство в лице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АСВ передало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облигации федерального займа (ОФЗ) стоимостью 6,3 млрд рублей в рамках госпрограммы докапитализации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банков.</a:t>
            </a:r>
            <a:endParaRPr lang="ru-RU" sz="1300" b="1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3" name="Picture 2" descr="http://www.sdm.ru/files/images/logoFS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5511639"/>
            <a:ext cx="1160656" cy="296521"/>
          </a:xfrm>
          <a:prstGeom prst="rect">
            <a:avLst/>
          </a:prstGeom>
          <a:noFill/>
        </p:spPr>
      </p:pic>
      <p:pic>
        <p:nvPicPr>
          <p:cNvPr id="24" name="Picture 10" descr="C:\Users\438_NFeoktistova\Pictures\6adf767f9402015fa14e05916fdac12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8054" y="5429118"/>
            <a:ext cx="299541" cy="37904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2" descr="Отделение Пенсионного фонда РФ по Ульяновской области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596" y="5357084"/>
            <a:ext cx="438611" cy="46640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Региональный гарантийный фонд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229" y="5422796"/>
            <a:ext cx="854786" cy="454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http://t0.gstatic.com/images?q=tbn:ANd9GcQYleuHKZo-GNRgicxgAC9wIlUjBp6AqxtqqBMdmO1CquOzFo1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63" b="98958" l="382" r="89695">
                        <a14:foregroundMark x1="58397" y1="52083" x2="58397" y2="52083"/>
                        <a14:foregroundMark x1="66412" y1="19792" x2="66412" y2="19792"/>
                        <a14:foregroundMark x1="56489" y1="12500" x2="56489" y2="12500"/>
                        <a14:foregroundMark x1="54580" y1="7813" x2="54580" y2="7813"/>
                        <a14:foregroundMark x1="47328" y1="5208" x2="47328" y2="5208"/>
                        <a14:foregroundMark x1="39695" y1="51563" x2="39695" y2="51563"/>
                        <a14:foregroundMark x1="35496" y1="90625" x2="35496" y2="90625"/>
                        <a14:foregroundMark x1="47328" y1="87500" x2="47328" y2="87500"/>
                        <a14:foregroundMark x1="65649" y1="84896" x2="65649" y2="84896"/>
                        <a14:foregroundMark x1="45038" y1="43229" x2="45038" y2="432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314487"/>
            <a:ext cx="456963" cy="353659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Рисунок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60" y="6320058"/>
            <a:ext cx="308459" cy="3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 descr="http://t0.gstatic.com/images?q=tbn:ANd9GcQ4cxxKpg3Ld_tnnZZfdyyJyFl4sL_7AcFF5-eZA8OQAoo-MIt7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6403" l="0" r="100000">
                        <a14:foregroundMark x1="23022" y1="4317" x2="86331" y2="43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773" y="6319497"/>
            <a:ext cx="331836" cy="35286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4" descr="http://neftegaz.ru/images/moex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390820" y="6390599"/>
            <a:ext cx="757935" cy="210251"/>
          </a:xfrm>
          <a:prstGeom prst="rect">
            <a:avLst/>
          </a:prstGeom>
          <a:noFill/>
        </p:spPr>
      </p:pic>
      <p:pic>
        <p:nvPicPr>
          <p:cNvPr id="31" name="Picture 12" descr="http://companion-group.ru/img/arbr.jpg"/>
          <p:cNvPicPr>
            <a:picLocks noChangeAspect="1" noChangeArrowheads="1"/>
          </p:cNvPicPr>
          <p:nvPr/>
        </p:nvPicPr>
        <p:blipFill>
          <a:blip r:embed="rId16" cstate="print"/>
          <a:srcRect l="1906" t="5670" r="1891" b="4741"/>
          <a:stretch>
            <a:fillRect/>
          </a:stretch>
        </p:blipFill>
        <p:spPr bwMode="auto">
          <a:xfrm>
            <a:off x="2247024" y="6237312"/>
            <a:ext cx="989419" cy="604760"/>
          </a:xfrm>
          <a:prstGeom prst="rect">
            <a:avLst/>
          </a:prstGeom>
          <a:noFill/>
        </p:spPr>
      </p:pic>
      <p:pic>
        <p:nvPicPr>
          <p:cNvPr id="32" name="Picture 10" descr="http://www.bank-rf.ru/articles/img/789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411700" y="6351958"/>
            <a:ext cx="931449" cy="327579"/>
          </a:xfrm>
          <a:prstGeom prst="rect">
            <a:avLst/>
          </a:prstGeom>
          <a:noFill/>
        </p:spPr>
      </p:pic>
      <p:sp>
        <p:nvSpPr>
          <p:cNvPr id="33" name="Прямоугольник 32"/>
          <p:cNvSpPr/>
          <p:nvPr/>
        </p:nvSpPr>
        <p:spPr>
          <a:xfrm>
            <a:off x="5525232" y="6051242"/>
            <a:ext cx="3295240" cy="618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125"/>
              </a:lnSpc>
              <a:spcBef>
                <a:spcPts val="422"/>
              </a:spcBef>
            </a:pP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Ключевые показатели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на 01.04</a:t>
            </a:r>
            <a:r>
              <a:rPr lang="en-US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.201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7:</a:t>
            </a:r>
            <a:endParaRPr lang="ru-RU" sz="1300" b="1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ts val="1125"/>
              </a:lnSpc>
              <a:spcBef>
                <a:spcPts val="422"/>
              </a:spcBef>
              <a:spcAft>
                <a:spcPts val="211"/>
              </a:spcAft>
              <a:buClr>
                <a:srgbClr val="990000"/>
              </a:buClr>
              <a:buFont typeface="Wingdings" pitchFamily="2" charset="2"/>
              <a:buChar char="§"/>
            </a:pPr>
            <a:r>
              <a:rPr lang="en-US" sz="1300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300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Активы – </a:t>
            </a:r>
            <a:r>
              <a:rPr lang="en-US" sz="1300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sz="1300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en-US" sz="1300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ru-RU" sz="1300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млрд рублей.</a:t>
            </a:r>
            <a:endParaRPr lang="ru-RU" sz="1300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just">
              <a:lnSpc>
                <a:spcPts val="1125"/>
              </a:lnSpc>
              <a:spcBef>
                <a:spcPts val="211"/>
              </a:spcBef>
              <a:spcAft>
                <a:spcPts val="422"/>
              </a:spcAft>
              <a:buClr>
                <a:srgbClr val="990000"/>
              </a:buClr>
              <a:buFont typeface="Wingdings" pitchFamily="2" charset="2"/>
              <a:buChar char="§"/>
            </a:pPr>
            <a:r>
              <a:rPr lang="en-US" sz="1300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300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Собственный капитал </a:t>
            </a:r>
            <a:r>
              <a:rPr lang="ru-RU" sz="1300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en-US" sz="1300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29</a:t>
            </a:r>
            <a:r>
              <a:rPr lang="ru-RU" sz="1300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,4 млрд рублей.</a:t>
            </a:r>
            <a:endParaRPr lang="ru-RU" sz="1300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4" name="Picture 2" descr="C:\Users\klnnma\Desktop\Презентация для корпората\для\карта_03.png"/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7"/>
          <a:stretch/>
        </p:blipFill>
        <p:spPr bwMode="auto">
          <a:xfrm>
            <a:off x="5492248" y="1052735"/>
            <a:ext cx="3651840" cy="487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0" y="836712"/>
            <a:ext cx="817240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Московский Индустриальный банк создан в ноябре 1990 года на базе Московского  городского Управления Промстройбанка СССР. Приоритетным направлением бизнеса Банка является </a:t>
            </a:r>
            <a:r>
              <a:rPr lang="ru-RU" sz="13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ориентация </a:t>
            </a: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на поддержку реального сектора отечественной экономики.</a:t>
            </a:r>
          </a:p>
        </p:txBody>
      </p:sp>
      <p:sp>
        <p:nvSpPr>
          <p:cNvPr id="37" name="TextBox 30"/>
          <p:cNvSpPr txBox="1">
            <a:spLocks noChangeArrowheads="1"/>
          </p:cNvSpPr>
          <p:nvPr/>
        </p:nvSpPr>
        <p:spPr bwMode="auto">
          <a:xfrm>
            <a:off x="35496" y="5085184"/>
            <a:ext cx="2139578" cy="26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88" tIns="32144" rIns="64288" bIns="32144" anchor="ctr">
            <a:spAutoFit/>
          </a:bodyPr>
          <a:lstStyle>
            <a:lvl1pPr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УПОЛНОМОЧЕННЫЙ БАНК:</a:t>
            </a:r>
          </a:p>
        </p:txBody>
      </p:sp>
      <p:sp>
        <p:nvSpPr>
          <p:cNvPr id="38" name="TextBox 23"/>
          <p:cNvSpPr txBox="1">
            <a:spLocks noChangeArrowheads="1"/>
          </p:cNvSpPr>
          <p:nvPr/>
        </p:nvSpPr>
        <p:spPr bwMode="auto">
          <a:xfrm>
            <a:off x="35496" y="5949280"/>
            <a:ext cx="3203848" cy="26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4288" tIns="32144" rIns="64288" bIns="32144" anchor="ctr">
            <a:spAutoFit/>
          </a:bodyPr>
          <a:lstStyle>
            <a:lvl1pPr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1pPr>
            <a:lvl2pPr marL="742950" indent="-285750"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2pPr>
            <a:lvl3pPr marL="1143000" indent="-228600"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3pPr>
            <a:lvl4pPr marL="1600200" indent="-228600"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4pPr>
            <a:lvl5pPr marL="2057400" indent="-228600" eaLnBrk="0" hangingPunct="0"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00000"/>
                </a:solidFill>
                <a:latin typeface="Tahoma" pitchFamily="34" charset="0"/>
                <a:sym typeface="Tahoma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1300" b="1" dirty="0">
                <a:solidFill>
                  <a:schemeClr val="accent2">
                    <a:lumMod val="50000"/>
                  </a:schemeClr>
                </a:solidFill>
                <a:latin typeface="+mn-lt"/>
                <a:ea typeface="Tahoma" panose="020B0604030504040204" pitchFamily="34" charset="0"/>
                <a:cs typeface="Tahoma" panose="020B0604030504040204" pitchFamily="34" charset="0"/>
              </a:rPr>
              <a:t>ЧЛЕНСТВО В СИСТЕМАХ И АССОЦИАЦИЯХ:</a:t>
            </a:r>
          </a:p>
        </p:txBody>
      </p:sp>
    </p:spTree>
    <p:extLst>
      <p:ext uri="{BB962C8B-B14F-4D97-AF65-F5344CB8AC3E}">
        <p14:creationId xmlns:p14="http://schemas.microsoft.com/office/powerpoint/2010/main" val="20644494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33" grpId="0"/>
      <p:bldP spid="35" grpId="0"/>
      <p:bldP spid="37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98232" y="764704"/>
            <a:ext cx="8964488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68144" y="210126"/>
            <a:ext cx="32038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Расчетно-кассовое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обслуживание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44624"/>
            <a:ext cx="2068458" cy="672249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4619749" y="963400"/>
            <a:ext cx="852860" cy="6138008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87000"/>
                </a:schemeClr>
              </a:gs>
            </a:gsLst>
            <a:lin ang="0" scaled="1"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ф</a:t>
            </a:r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-1" y="836712"/>
            <a:ext cx="9144001" cy="6021288"/>
            <a:chOff x="-1" y="833754"/>
            <a:chExt cx="9144001" cy="6024248"/>
          </a:xfrm>
        </p:grpSpPr>
        <p:grpSp>
          <p:nvGrpSpPr>
            <p:cNvPr id="55" name="Группа 54"/>
            <p:cNvGrpSpPr/>
            <p:nvPr/>
          </p:nvGrpSpPr>
          <p:grpSpPr>
            <a:xfrm>
              <a:off x="-1" y="833754"/>
              <a:ext cx="9144001" cy="6024248"/>
              <a:chOff x="-1" y="833754"/>
              <a:chExt cx="9144001" cy="6024248"/>
            </a:xfrm>
          </p:grpSpPr>
          <p:sp>
            <p:nvSpPr>
              <p:cNvPr id="53" name="Прямоугольник 52"/>
              <p:cNvSpPr/>
              <p:nvPr/>
            </p:nvSpPr>
            <p:spPr>
              <a:xfrm>
                <a:off x="5032058" y="5661247"/>
                <a:ext cx="4111942" cy="1196753"/>
              </a:xfrm>
              <a:prstGeom prst="rect">
                <a:avLst/>
              </a:prstGeom>
              <a:gradFill flip="none" rotWithShape="1">
                <a:gsLst>
                  <a:gs pos="65000">
                    <a:srgbClr val="FFFFFF">
                      <a:alpha val="25000"/>
                    </a:srgbClr>
                  </a:gs>
                  <a:gs pos="2000">
                    <a:schemeClr val="bg1">
                      <a:alpha val="85000"/>
                    </a:schemeClr>
                  </a:gs>
                  <a:gs pos="99000">
                    <a:schemeClr val="bg1">
                      <a:alpha val="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29" name="Рисунок 2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1" y="833754"/>
                <a:ext cx="5639599" cy="3459342"/>
              </a:xfrm>
              <a:prstGeom prst="rect">
                <a:avLst/>
              </a:prstGeom>
            </p:spPr>
          </p:pic>
          <p:sp>
            <p:nvSpPr>
              <p:cNvPr id="30" name="Блок-схема: процесс 29"/>
              <p:cNvSpPr/>
              <p:nvPr/>
            </p:nvSpPr>
            <p:spPr>
              <a:xfrm>
                <a:off x="-1" y="864001"/>
                <a:ext cx="5184582" cy="3429095"/>
              </a:xfrm>
              <a:prstGeom prst="flowChartProcess">
                <a:avLst/>
              </a:prstGeom>
              <a:solidFill>
                <a:schemeClr val="bg1">
                  <a:alpha val="7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31" name="Рисунок 3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089218"/>
                <a:ext cx="4788024" cy="5768784"/>
              </a:xfrm>
              <a:prstGeom prst="rect">
                <a:avLst/>
              </a:prstGeom>
            </p:spPr>
          </p:pic>
          <p:sp>
            <p:nvSpPr>
              <p:cNvPr id="35" name="Прямоугольник 34"/>
              <p:cNvSpPr/>
              <p:nvPr/>
            </p:nvSpPr>
            <p:spPr>
              <a:xfrm>
                <a:off x="4788025" y="833754"/>
                <a:ext cx="4283968" cy="6017968"/>
              </a:xfrm>
              <a:prstGeom prst="rect">
                <a:avLst/>
              </a:prstGeom>
              <a:solidFill>
                <a:schemeClr val="bg1">
                  <a:alpha val="60000"/>
                </a:schemeClr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49" name="Рисунок 4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30802">
                <a:off x="3156925" y="3807230"/>
                <a:ext cx="1116000" cy="339752"/>
              </a:xfrm>
              <a:prstGeom prst="rect">
                <a:avLst/>
              </a:prstGeom>
              <a:scene3d>
                <a:camera prst="orthographicFront">
                  <a:rot lat="0" lon="0" rev="0"/>
                </a:camera>
                <a:lightRig rig="threePt" dir="t"/>
              </a:scene3d>
            </p:spPr>
          </p:pic>
        </p:grpSp>
        <p:pic>
          <p:nvPicPr>
            <p:cNvPr id="56" name="Picture 6" descr="http://www.google.ru/url?sa=i&amp;source=images&amp;cd=&amp;ved=0CAUQjBw&amp;url=http%3A%2F%2Fbankcarding.ru%2Fwp-content%2Fuploads%2F2013%2F12%2Finternet-bank-dlya-yuridicheskih-lits.jpg&amp;ei=6CS1VPmsFeX8ywOgjILYDA&amp;psig=AFQjCNG-AJ1G90c7knev2lkLpw3qd3lGbA&amp;ust=1421244008445417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3983386"/>
              <a:ext cx="4355975" cy="28746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Прямоугольник 58"/>
            <p:cNvSpPr/>
            <p:nvPr/>
          </p:nvSpPr>
          <p:spPr>
            <a:xfrm>
              <a:off x="5472609" y="1124745"/>
              <a:ext cx="3671389" cy="4320480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36" name="Прямая соединительная линия 35"/>
          <p:cNvCxnSpPr/>
          <p:nvPr/>
        </p:nvCxnSpPr>
        <p:spPr>
          <a:xfrm>
            <a:off x="5472607" y="1124744"/>
            <a:ext cx="2" cy="432000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Группа 1"/>
          <p:cNvGrpSpPr/>
          <p:nvPr/>
        </p:nvGrpSpPr>
        <p:grpSpPr>
          <a:xfrm>
            <a:off x="5184575" y="1124745"/>
            <a:ext cx="3312474" cy="1078301"/>
            <a:chOff x="5184575" y="1124745"/>
            <a:chExt cx="3312474" cy="1078301"/>
          </a:xfrm>
        </p:grpSpPr>
        <p:sp>
          <p:nvSpPr>
            <p:cNvPr id="37" name="Прямоугольник 36"/>
            <p:cNvSpPr/>
            <p:nvPr/>
          </p:nvSpPr>
          <p:spPr>
            <a:xfrm rot="10800000" flipH="1">
              <a:off x="5184575" y="1124745"/>
              <a:ext cx="3312474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220072" y="1196752"/>
              <a:ext cx="302433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ОПЕРАЦИОННЫЙ ДЕНЬ:</a:t>
              </a:r>
            </a:p>
            <a:p>
              <a:pPr algn="r"/>
              <a:r>
                <a:rPr lang="ru-RU" sz="1600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до 19:30</a:t>
              </a:r>
            </a:p>
          </p:txBody>
        </p:sp>
        <p:sp>
          <p:nvSpPr>
            <p:cNvPr id="45" name="Прямоугольный треугольник 44"/>
            <p:cNvSpPr/>
            <p:nvPr/>
          </p:nvSpPr>
          <p:spPr>
            <a:xfrm rot="16200000" flipH="1">
              <a:off x="5148595" y="1879032"/>
              <a:ext cx="360000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184578" y="2204865"/>
            <a:ext cx="3312473" cy="1080000"/>
            <a:chOff x="5184578" y="2204865"/>
            <a:chExt cx="3312473" cy="1080000"/>
          </a:xfrm>
        </p:grpSpPr>
        <p:sp>
          <p:nvSpPr>
            <p:cNvPr id="39" name="Прямоугольник 38"/>
            <p:cNvSpPr/>
            <p:nvPr/>
          </p:nvSpPr>
          <p:spPr>
            <a:xfrm rot="10800000" flipH="1">
              <a:off x="5184578" y="2204865"/>
              <a:ext cx="3312473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432947" y="2288261"/>
              <a:ext cx="299412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err="1" smtClean="0">
                  <a:solidFill>
                    <a:schemeClr val="bg1"/>
                  </a:solidFill>
                </a:rPr>
                <a:t>Оnline</a:t>
              </a:r>
              <a:r>
                <a:rPr lang="ru-RU" sz="1600" dirty="0" smtClean="0">
                  <a:solidFill>
                    <a:schemeClr val="bg1"/>
                  </a:solidFill>
                </a:rPr>
                <a:t> - резервирование </a:t>
              </a:r>
              <a:r>
                <a:rPr lang="ru-RU" sz="1600" dirty="0">
                  <a:solidFill>
                    <a:schemeClr val="bg1"/>
                  </a:solidFill>
                </a:rPr>
                <a:t>расчетных счетов </a:t>
              </a:r>
            </a:p>
          </p:txBody>
        </p:sp>
        <p:sp>
          <p:nvSpPr>
            <p:cNvPr id="46" name="Прямоугольный треугольник 45"/>
            <p:cNvSpPr/>
            <p:nvPr/>
          </p:nvSpPr>
          <p:spPr>
            <a:xfrm rot="16200000" flipH="1">
              <a:off x="5148595" y="2960851"/>
              <a:ext cx="360000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5184575" y="3284985"/>
            <a:ext cx="3312476" cy="1080119"/>
            <a:chOff x="5184575" y="3284985"/>
            <a:chExt cx="3312476" cy="1080119"/>
          </a:xfrm>
        </p:grpSpPr>
        <p:sp>
          <p:nvSpPr>
            <p:cNvPr id="41" name="Прямоугольник 40"/>
            <p:cNvSpPr/>
            <p:nvPr/>
          </p:nvSpPr>
          <p:spPr>
            <a:xfrm rot="10800000" flipH="1">
              <a:off x="5184577" y="3284985"/>
              <a:ext cx="3312474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250285" y="3356992"/>
              <a:ext cx="29941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БЕЗГРАНИЧНО:</a:t>
              </a:r>
              <a:r>
                <a:rPr lang="en-US" sz="16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/>
              </a:r>
              <a:br>
                <a:rPr lang="en-US" sz="16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ru-RU" sz="1200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дома, на работе, в любом офисе ЦФО</a:t>
              </a:r>
              <a:endParaRPr lang="ru-RU" sz="120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7" name="Прямоугольный треугольник 46"/>
            <p:cNvSpPr/>
            <p:nvPr/>
          </p:nvSpPr>
          <p:spPr>
            <a:xfrm rot="16200000" flipH="1">
              <a:off x="5148589" y="4041090"/>
              <a:ext cx="360000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5184575" y="4365104"/>
            <a:ext cx="3312476" cy="1080001"/>
            <a:chOff x="5184575" y="4365104"/>
            <a:chExt cx="3312476" cy="1080001"/>
          </a:xfrm>
        </p:grpSpPr>
        <p:sp>
          <p:nvSpPr>
            <p:cNvPr id="43" name="Прямоугольник 42"/>
            <p:cNvSpPr/>
            <p:nvPr/>
          </p:nvSpPr>
          <p:spPr>
            <a:xfrm rot="10800000" flipH="1">
              <a:off x="5184577" y="4365104"/>
              <a:ext cx="3312474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250285" y="4437112"/>
              <a:ext cx="299412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БЕЗОПАСНО: </a:t>
              </a:r>
              <a:r>
                <a:rPr lang="en-US" sz="16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/>
              </a:r>
              <a:br>
                <a:rPr lang="en-US" sz="16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</a:br>
              <a:r>
                <a:rPr lang="ru-RU" sz="1200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современная защита </a:t>
              </a:r>
              <a:r>
                <a:rPr lang="ru-RU" sz="1200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данных (</a:t>
              </a:r>
              <a:r>
                <a:rPr lang="en-US" sz="1200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SafeTech</a:t>
              </a:r>
              <a:r>
                <a:rPr lang="ru-RU" sz="1200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)</a:t>
              </a:r>
              <a:endParaRPr lang="ru-RU" sz="120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8" name="Прямоугольный треугольник 47"/>
            <p:cNvSpPr/>
            <p:nvPr/>
          </p:nvSpPr>
          <p:spPr>
            <a:xfrm rot="16200000" flipH="1">
              <a:off x="5148589" y="5121091"/>
              <a:ext cx="360000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97510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98232" y="764704"/>
            <a:ext cx="8964488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596336" y="210126"/>
            <a:ext cx="14756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1600" b="1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Кредитование</a:t>
            </a:r>
            <a:endParaRPr lang="ru-RU" altLang="ru-RU" sz="1600" b="1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44624"/>
            <a:ext cx="2068458" cy="672249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4000"/>
            <a:ext cx="5364088" cy="6084000"/>
          </a:xfrm>
          <a:prstGeom prst="rect">
            <a:avLst/>
          </a:prstGeom>
        </p:spPr>
      </p:pic>
      <p:sp>
        <p:nvSpPr>
          <p:cNvPr id="19" name="Пятиугольник 18"/>
          <p:cNvSpPr/>
          <p:nvPr/>
        </p:nvSpPr>
        <p:spPr>
          <a:xfrm flipH="1">
            <a:off x="5040480" y="990164"/>
            <a:ext cx="4032000" cy="1116000"/>
          </a:xfrm>
          <a:prstGeom prst="homePlate">
            <a:avLst>
              <a:gd name="adj" fmla="val 24177"/>
            </a:avLst>
          </a:prstGeom>
          <a:gradFill flip="none" rotWithShape="1">
            <a:gsLst>
              <a:gs pos="438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КРЕДИТНОЕ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РЕШЕНИЕ ДО 21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ДНЯ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1" name="Фигура, имеющая форму буквы L 18"/>
          <p:cNvSpPr/>
          <p:nvPr/>
        </p:nvSpPr>
        <p:spPr>
          <a:xfrm rot="13363084" flipH="1" flipV="1">
            <a:off x="4645830" y="1084852"/>
            <a:ext cx="936000" cy="936000"/>
          </a:xfrm>
          <a:custGeom>
            <a:avLst/>
            <a:gdLst>
              <a:gd name="connsiteX0" fmla="*/ 0 w 504056"/>
              <a:gd name="connsiteY0" fmla="*/ 0 h 502759"/>
              <a:gd name="connsiteX1" fmla="*/ 93036 w 504056"/>
              <a:gd name="connsiteY1" fmla="*/ 0 h 502759"/>
              <a:gd name="connsiteX2" fmla="*/ 93036 w 504056"/>
              <a:gd name="connsiteY2" fmla="*/ 410221 h 502759"/>
              <a:gd name="connsiteX3" fmla="*/ 504056 w 504056"/>
              <a:gd name="connsiteY3" fmla="*/ 410221 h 502759"/>
              <a:gd name="connsiteX4" fmla="*/ 504056 w 504056"/>
              <a:gd name="connsiteY4" fmla="*/ 502759 h 502759"/>
              <a:gd name="connsiteX5" fmla="*/ 0 w 504056"/>
              <a:gd name="connsiteY5" fmla="*/ 502759 h 502759"/>
              <a:gd name="connsiteX6" fmla="*/ 0 w 504056"/>
              <a:gd name="connsiteY6" fmla="*/ 0 h 502759"/>
              <a:gd name="connsiteX0" fmla="*/ 0 w 504056"/>
              <a:gd name="connsiteY0" fmla="*/ 0 h 695476"/>
              <a:gd name="connsiteX1" fmla="*/ 93036 w 504056"/>
              <a:gd name="connsiteY1" fmla="*/ 0 h 695476"/>
              <a:gd name="connsiteX2" fmla="*/ 93036 w 504056"/>
              <a:gd name="connsiteY2" fmla="*/ 410221 h 695476"/>
              <a:gd name="connsiteX3" fmla="*/ 504056 w 504056"/>
              <a:gd name="connsiteY3" fmla="*/ 410221 h 695476"/>
              <a:gd name="connsiteX4" fmla="*/ 454389 w 504056"/>
              <a:gd name="connsiteY4" fmla="*/ 695476 h 695476"/>
              <a:gd name="connsiteX5" fmla="*/ 0 w 504056"/>
              <a:gd name="connsiteY5" fmla="*/ 502759 h 695476"/>
              <a:gd name="connsiteX6" fmla="*/ 0 w 504056"/>
              <a:gd name="connsiteY6" fmla="*/ 0 h 695476"/>
              <a:gd name="connsiteX0" fmla="*/ 0 w 558012"/>
              <a:gd name="connsiteY0" fmla="*/ 0 h 695476"/>
              <a:gd name="connsiteX1" fmla="*/ 93036 w 558012"/>
              <a:gd name="connsiteY1" fmla="*/ 0 h 695476"/>
              <a:gd name="connsiteX2" fmla="*/ 93036 w 558012"/>
              <a:gd name="connsiteY2" fmla="*/ 410221 h 695476"/>
              <a:gd name="connsiteX3" fmla="*/ 558012 w 558012"/>
              <a:gd name="connsiteY3" fmla="*/ 600090 h 695476"/>
              <a:gd name="connsiteX4" fmla="*/ 454389 w 558012"/>
              <a:gd name="connsiteY4" fmla="*/ 695476 h 695476"/>
              <a:gd name="connsiteX5" fmla="*/ 0 w 558012"/>
              <a:gd name="connsiteY5" fmla="*/ 502759 h 695476"/>
              <a:gd name="connsiteX6" fmla="*/ 0 w 558012"/>
              <a:gd name="connsiteY6" fmla="*/ 0 h 695476"/>
              <a:gd name="connsiteX0" fmla="*/ 0 w 704103"/>
              <a:gd name="connsiteY0" fmla="*/ 36312 h 695476"/>
              <a:gd name="connsiteX1" fmla="*/ 239127 w 704103"/>
              <a:gd name="connsiteY1" fmla="*/ 0 h 695476"/>
              <a:gd name="connsiteX2" fmla="*/ 239127 w 704103"/>
              <a:gd name="connsiteY2" fmla="*/ 410221 h 695476"/>
              <a:gd name="connsiteX3" fmla="*/ 704103 w 704103"/>
              <a:gd name="connsiteY3" fmla="*/ 600090 h 695476"/>
              <a:gd name="connsiteX4" fmla="*/ 600480 w 704103"/>
              <a:gd name="connsiteY4" fmla="*/ 695476 h 695476"/>
              <a:gd name="connsiteX5" fmla="*/ 146091 w 704103"/>
              <a:gd name="connsiteY5" fmla="*/ 502759 h 695476"/>
              <a:gd name="connsiteX6" fmla="*/ 0 w 704103"/>
              <a:gd name="connsiteY6" fmla="*/ 36312 h 695476"/>
              <a:gd name="connsiteX0" fmla="*/ 0 w 704103"/>
              <a:gd name="connsiteY0" fmla="*/ 42714 h 701878"/>
              <a:gd name="connsiteX1" fmla="*/ 93321 w 704103"/>
              <a:gd name="connsiteY1" fmla="*/ 0 h 701878"/>
              <a:gd name="connsiteX2" fmla="*/ 239127 w 704103"/>
              <a:gd name="connsiteY2" fmla="*/ 416623 h 701878"/>
              <a:gd name="connsiteX3" fmla="*/ 704103 w 704103"/>
              <a:gd name="connsiteY3" fmla="*/ 606492 h 701878"/>
              <a:gd name="connsiteX4" fmla="*/ 600480 w 704103"/>
              <a:gd name="connsiteY4" fmla="*/ 701878 h 701878"/>
              <a:gd name="connsiteX5" fmla="*/ 146091 w 704103"/>
              <a:gd name="connsiteY5" fmla="*/ 509161 h 701878"/>
              <a:gd name="connsiteX6" fmla="*/ 0 w 704103"/>
              <a:gd name="connsiteY6" fmla="*/ 42714 h 701878"/>
              <a:gd name="connsiteX0" fmla="*/ 0 w 704103"/>
              <a:gd name="connsiteY0" fmla="*/ 56693 h 715857"/>
              <a:gd name="connsiteX1" fmla="*/ 85154 w 704103"/>
              <a:gd name="connsiteY1" fmla="*/ 0 h 715857"/>
              <a:gd name="connsiteX2" fmla="*/ 239127 w 704103"/>
              <a:gd name="connsiteY2" fmla="*/ 430602 h 715857"/>
              <a:gd name="connsiteX3" fmla="*/ 704103 w 704103"/>
              <a:gd name="connsiteY3" fmla="*/ 620471 h 715857"/>
              <a:gd name="connsiteX4" fmla="*/ 600480 w 704103"/>
              <a:gd name="connsiteY4" fmla="*/ 715857 h 715857"/>
              <a:gd name="connsiteX5" fmla="*/ 146091 w 704103"/>
              <a:gd name="connsiteY5" fmla="*/ 523140 h 715857"/>
              <a:gd name="connsiteX6" fmla="*/ 0 w 704103"/>
              <a:gd name="connsiteY6" fmla="*/ 56693 h 715857"/>
              <a:gd name="connsiteX0" fmla="*/ 0 w 704103"/>
              <a:gd name="connsiteY0" fmla="*/ 63019 h 722183"/>
              <a:gd name="connsiteX1" fmla="*/ 92276 w 704103"/>
              <a:gd name="connsiteY1" fmla="*/ 0 h 722183"/>
              <a:gd name="connsiteX2" fmla="*/ 239127 w 704103"/>
              <a:gd name="connsiteY2" fmla="*/ 436928 h 722183"/>
              <a:gd name="connsiteX3" fmla="*/ 704103 w 704103"/>
              <a:gd name="connsiteY3" fmla="*/ 626797 h 722183"/>
              <a:gd name="connsiteX4" fmla="*/ 600480 w 704103"/>
              <a:gd name="connsiteY4" fmla="*/ 722183 h 722183"/>
              <a:gd name="connsiteX5" fmla="*/ 146091 w 704103"/>
              <a:gd name="connsiteY5" fmla="*/ 529466 h 722183"/>
              <a:gd name="connsiteX6" fmla="*/ 0 w 704103"/>
              <a:gd name="connsiteY6" fmla="*/ 63019 h 722183"/>
              <a:gd name="connsiteX0" fmla="*/ 0 w 704103"/>
              <a:gd name="connsiteY0" fmla="*/ 64862 h 724026"/>
              <a:gd name="connsiteX1" fmla="*/ 99133 w 704103"/>
              <a:gd name="connsiteY1" fmla="*/ 0 h 724026"/>
              <a:gd name="connsiteX2" fmla="*/ 239127 w 704103"/>
              <a:gd name="connsiteY2" fmla="*/ 438771 h 724026"/>
              <a:gd name="connsiteX3" fmla="*/ 704103 w 704103"/>
              <a:gd name="connsiteY3" fmla="*/ 628640 h 724026"/>
              <a:gd name="connsiteX4" fmla="*/ 600480 w 704103"/>
              <a:gd name="connsiteY4" fmla="*/ 724026 h 724026"/>
              <a:gd name="connsiteX5" fmla="*/ 146091 w 704103"/>
              <a:gd name="connsiteY5" fmla="*/ 531309 h 724026"/>
              <a:gd name="connsiteX6" fmla="*/ 0 w 704103"/>
              <a:gd name="connsiteY6" fmla="*/ 64862 h 724026"/>
              <a:gd name="connsiteX0" fmla="*/ 0 w 698045"/>
              <a:gd name="connsiteY0" fmla="*/ 76467 h 724026"/>
              <a:gd name="connsiteX1" fmla="*/ 93075 w 698045"/>
              <a:gd name="connsiteY1" fmla="*/ 0 h 724026"/>
              <a:gd name="connsiteX2" fmla="*/ 233069 w 698045"/>
              <a:gd name="connsiteY2" fmla="*/ 438771 h 724026"/>
              <a:gd name="connsiteX3" fmla="*/ 698045 w 698045"/>
              <a:gd name="connsiteY3" fmla="*/ 628640 h 724026"/>
              <a:gd name="connsiteX4" fmla="*/ 594422 w 698045"/>
              <a:gd name="connsiteY4" fmla="*/ 724026 h 724026"/>
              <a:gd name="connsiteX5" fmla="*/ 140033 w 698045"/>
              <a:gd name="connsiteY5" fmla="*/ 531309 h 724026"/>
              <a:gd name="connsiteX6" fmla="*/ 0 w 698045"/>
              <a:gd name="connsiteY6" fmla="*/ 76467 h 724026"/>
              <a:gd name="connsiteX0" fmla="*/ 0 w 698045"/>
              <a:gd name="connsiteY0" fmla="*/ 84373 h 731932"/>
              <a:gd name="connsiteX1" fmla="*/ 101978 w 698045"/>
              <a:gd name="connsiteY1" fmla="*/ 0 h 731932"/>
              <a:gd name="connsiteX2" fmla="*/ 233069 w 698045"/>
              <a:gd name="connsiteY2" fmla="*/ 446677 h 731932"/>
              <a:gd name="connsiteX3" fmla="*/ 698045 w 698045"/>
              <a:gd name="connsiteY3" fmla="*/ 636546 h 731932"/>
              <a:gd name="connsiteX4" fmla="*/ 594422 w 698045"/>
              <a:gd name="connsiteY4" fmla="*/ 731932 h 731932"/>
              <a:gd name="connsiteX5" fmla="*/ 140033 w 698045"/>
              <a:gd name="connsiteY5" fmla="*/ 539215 h 731932"/>
              <a:gd name="connsiteX6" fmla="*/ 0 w 698045"/>
              <a:gd name="connsiteY6" fmla="*/ 84373 h 731932"/>
              <a:gd name="connsiteX0" fmla="*/ 0 w 698045"/>
              <a:gd name="connsiteY0" fmla="*/ 86153 h 733712"/>
              <a:gd name="connsiteX1" fmla="*/ 100397 w 698045"/>
              <a:gd name="connsiteY1" fmla="*/ 0 h 733712"/>
              <a:gd name="connsiteX2" fmla="*/ 233069 w 698045"/>
              <a:gd name="connsiteY2" fmla="*/ 448457 h 733712"/>
              <a:gd name="connsiteX3" fmla="*/ 698045 w 698045"/>
              <a:gd name="connsiteY3" fmla="*/ 638326 h 733712"/>
              <a:gd name="connsiteX4" fmla="*/ 594422 w 698045"/>
              <a:gd name="connsiteY4" fmla="*/ 733712 h 733712"/>
              <a:gd name="connsiteX5" fmla="*/ 140033 w 698045"/>
              <a:gd name="connsiteY5" fmla="*/ 540995 h 733712"/>
              <a:gd name="connsiteX6" fmla="*/ 0 w 698045"/>
              <a:gd name="connsiteY6" fmla="*/ 86153 h 73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8045" h="733712">
                <a:moveTo>
                  <a:pt x="0" y="86153"/>
                </a:moveTo>
                <a:lnTo>
                  <a:pt x="100397" y="0"/>
                </a:lnTo>
                <a:lnTo>
                  <a:pt x="233069" y="448457"/>
                </a:lnTo>
                <a:lnTo>
                  <a:pt x="698045" y="638326"/>
                </a:lnTo>
                <a:lnTo>
                  <a:pt x="594422" y="733712"/>
                </a:lnTo>
                <a:lnTo>
                  <a:pt x="140033" y="540995"/>
                </a:lnTo>
                <a:lnTo>
                  <a:pt x="0" y="86153"/>
                </a:lnTo>
                <a:close/>
              </a:path>
            </a:pathLst>
          </a:custGeom>
          <a:solidFill>
            <a:srgbClr val="8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ятиугольник 21"/>
          <p:cNvSpPr/>
          <p:nvPr/>
        </p:nvSpPr>
        <p:spPr>
          <a:xfrm flipH="1">
            <a:off x="5040480" y="2493016"/>
            <a:ext cx="4032000" cy="1116000"/>
          </a:xfrm>
          <a:prstGeom prst="homePlate">
            <a:avLst>
              <a:gd name="adj" fmla="val 24177"/>
            </a:avLst>
          </a:prstGeom>
          <a:gradFill flip="none" rotWithShape="1">
            <a:gsLst>
              <a:gs pos="438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ru-RU" sz="1700" b="1" dirty="0" smtClean="0">
                <a:solidFill>
                  <a:schemeClr val="accent2">
                    <a:lumMod val="50000"/>
                  </a:schemeClr>
                </a:solidFill>
              </a:rPr>
              <a:t>НАЛИЧИЕ СПЕЦИАЛЬНЫХ ПРОДУКТОВ</a:t>
            </a:r>
            <a:endParaRPr lang="en-US" sz="1700" b="1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700" b="1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Aft>
                <a:spcPts val="300"/>
              </a:spcAft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ЭКСПОРТ – КОНТРАКТ</a:t>
            </a:r>
            <a:endParaRPr lang="ru-RU" sz="700" b="1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Aft>
                <a:spcPts val="300"/>
              </a:spcAft>
            </a:pP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ОВЕРДРАФТ БЕЗ ОБНУЛЕНИЯ</a:t>
            </a:r>
          </a:p>
          <a:p>
            <a:pPr>
              <a:spcAft>
                <a:spcPts val="300"/>
              </a:spcAft>
            </a:pPr>
            <a:r>
              <a:rPr lang="ru-RU" sz="12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1200" b="1" dirty="0" smtClean="0">
                <a:solidFill>
                  <a:schemeClr val="accent2">
                    <a:lumMod val="50000"/>
                  </a:schemeClr>
                </a:solidFill>
              </a:rPr>
              <a:t> ТЕНДЕРНЫЙ КРЕДИТ</a:t>
            </a:r>
            <a:endParaRPr lang="ru-RU" sz="12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3" name="Фигура, имеющая форму буквы L 18"/>
          <p:cNvSpPr/>
          <p:nvPr/>
        </p:nvSpPr>
        <p:spPr>
          <a:xfrm rot="13363084" flipH="1" flipV="1">
            <a:off x="4645830" y="2587704"/>
            <a:ext cx="936000" cy="936000"/>
          </a:xfrm>
          <a:custGeom>
            <a:avLst/>
            <a:gdLst>
              <a:gd name="connsiteX0" fmla="*/ 0 w 504056"/>
              <a:gd name="connsiteY0" fmla="*/ 0 h 502759"/>
              <a:gd name="connsiteX1" fmla="*/ 93036 w 504056"/>
              <a:gd name="connsiteY1" fmla="*/ 0 h 502759"/>
              <a:gd name="connsiteX2" fmla="*/ 93036 w 504056"/>
              <a:gd name="connsiteY2" fmla="*/ 410221 h 502759"/>
              <a:gd name="connsiteX3" fmla="*/ 504056 w 504056"/>
              <a:gd name="connsiteY3" fmla="*/ 410221 h 502759"/>
              <a:gd name="connsiteX4" fmla="*/ 504056 w 504056"/>
              <a:gd name="connsiteY4" fmla="*/ 502759 h 502759"/>
              <a:gd name="connsiteX5" fmla="*/ 0 w 504056"/>
              <a:gd name="connsiteY5" fmla="*/ 502759 h 502759"/>
              <a:gd name="connsiteX6" fmla="*/ 0 w 504056"/>
              <a:gd name="connsiteY6" fmla="*/ 0 h 502759"/>
              <a:gd name="connsiteX0" fmla="*/ 0 w 504056"/>
              <a:gd name="connsiteY0" fmla="*/ 0 h 695476"/>
              <a:gd name="connsiteX1" fmla="*/ 93036 w 504056"/>
              <a:gd name="connsiteY1" fmla="*/ 0 h 695476"/>
              <a:gd name="connsiteX2" fmla="*/ 93036 w 504056"/>
              <a:gd name="connsiteY2" fmla="*/ 410221 h 695476"/>
              <a:gd name="connsiteX3" fmla="*/ 504056 w 504056"/>
              <a:gd name="connsiteY3" fmla="*/ 410221 h 695476"/>
              <a:gd name="connsiteX4" fmla="*/ 454389 w 504056"/>
              <a:gd name="connsiteY4" fmla="*/ 695476 h 695476"/>
              <a:gd name="connsiteX5" fmla="*/ 0 w 504056"/>
              <a:gd name="connsiteY5" fmla="*/ 502759 h 695476"/>
              <a:gd name="connsiteX6" fmla="*/ 0 w 504056"/>
              <a:gd name="connsiteY6" fmla="*/ 0 h 695476"/>
              <a:gd name="connsiteX0" fmla="*/ 0 w 558012"/>
              <a:gd name="connsiteY0" fmla="*/ 0 h 695476"/>
              <a:gd name="connsiteX1" fmla="*/ 93036 w 558012"/>
              <a:gd name="connsiteY1" fmla="*/ 0 h 695476"/>
              <a:gd name="connsiteX2" fmla="*/ 93036 w 558012"/>
              <a:gd name="connsiteY2" fmla="*/ 410221 h 695476"/>
              <a:gd name="connsiteX3" fmla="*/ 558012 w 558012"/>
              <a:gd name="connsiteY3" fmla="*/ 600090 h 695476"/>
              <a:gd name="connsiteX4" fmla="*/ 454389 w 558012"/>
              <a:gd name="connsiteY4" fmla="*/ 695476 h 695476"/>
              <a:gd name="connsiteX5" fmla="*/ 0 w 558012"/>
              <a:gd name="connsiteY5" fmla="*/ 502759 h 695476"/>
              <a:gd name="connsiteX6" fmla="*/ 0 w 558012"/>
              <a:gd name="connsiteY6" fmla="*/ 0 h 695476"/>
              <a:gd name="connsiteX0" fmla="*/ 0 w 704103"/>
              <a:gd name="connsiteY0" fmla="*/ 36312 h 695476"/>
              <a:gd name="connsiteX1" fmla="*/ 239127 w 704103"/>
              <a:gd name="connsiteY1" fmla="*/ 0 h 695476"/>
              <a:gd name="connsiteX2" fmla="*/ 239127 w 704103"/>
              <a:gd name="connsiteY2" fmla="*/ 410221 h 695476"/>
              <a:gd name="connsiteX3" fmla="*/ 704103 w 704103"/>
              <a:gd name="connsiteY3" fmla="*/ 600090 h 695476"/>
              <a:gd name="connsiteX4" fmla="*/ 600480 w 704103"/>
              <a:gd name="connsiteY4" fmla="*/ 695476 h 695476"/>
              <a:gd name="connsiteX5" fmla="*/ 146091 w 704103"/>
              <a:gd name="connsiteY5" fmla="*/ 502759 h 695476"/>
              <a:gd name="connsiteX6" fmla="*/ 0 w 704103"/>
              <a:gd name="connsiteY6" fmla="*/ 36312 h 695476"/>
              <a:gd name="connsiteX0" fmla="*/ 0 w 704103"/>
              <a:gd name="connsiteY0" fmla="*/ 42714 h 701878"/>
              <a:gd name="connsiteX1" fmla="*/ 93321 w 704103"/>
              <a:gd name="connsiteY1" fmla="*/ 0 h 701878"/>
              <a:gd name="connsiteX2" fmla="*/ 239127 w 704103"/>
              <a:gd name="connsiteY2" fmla="*/ 416623 h 701878"/>
              <a:gd name="connsiteX3" fmla="*/ 704103 w 704103"/>
              <a:gd name="connsiteY3" fmla="*/ 606492 h 701878"/>
              <a:gd name="connsiteX4" fmla="*/ 600480 w 704103"/>
              <a:gd name="connsiteY4" fmla="*/ 701878 h 701878"/>
              <a:gd name="connsiteX5" fmla="*/ 146091 w 704103"/>
              <a:gd name="connsiteY5" fmla="*/ 509161 h 701878"/>
              <a:gd name="connsiteX6" fmla="*/ 0 w 704103"/>
              <a:gd name="connsiteY6" fmla="*/ 42714 h 701878"/>
              <a:gd name="connsiteX0" fmla="*/ 0 w 704103"/>
              <a:gd name="connsiteY0" fmla="*/ 56693 h 715857"/>
              <a:gd name="connsiteX1" fmla="*/ 85154 w 704103"/>
              <a:gd name="connsiteY1" fmla="*/ 0 h 715857"/>
              <a:gd name="connsiteX2" fmla="*/ 239127 w 704103"/>
              <a:gd name="connsiteY2" fmla="*/ 430602 h 715857"/>
              <a:gd name="connsiteX3" fmla="*/ 704103 w 704103"/>
              <a:gd name="connsiteY3" fmla="*/ 620471 h 715857"/>
              <a:gd name="connsiteX4" fmla="*/ 600480 w 704103"/>
              <a:gd name="connsiteY4" fmla="*/ 715857 h 715857"/>
              <a:gd name="connsiteX5" fmla="*/ 146091 w 704103"/>
              <a:gd name="connsiteY5" fmla="*/ 523140 h 715857"/>
              <a:gd name="connsiteX6" fmla="*/ 0 w 704103"/>
              <a:gd name="connsiteY6" fmla="*/ 56693 h 715857"/>
              <a:gd name="connsiteX0" fmla="*/ 0 w 704103"/>
              <a:gd name="connsiteY0" fmla="*/ 63019 h 722183"/>
              <a:gd name="connsiteX1" fmla="*/ 92276 w 704103"/>
              <a:gd name="connsiteY1" fmla="*/ 0 h 722183"/>
              <a:gd name="connsiteX2" fmla="*/ 239127 w 704103"/>
              <a:gd name="connsiteY2" fmla="*/ 436928 h 722183"/>
              <a:gd name="connsiteX3" fmla="*/ 704103 w 704103"/>
              <a:gd name="connsiteY3" fmla="*/ 626797 h 722183"/>
              <a:gd name="connsiteX4" fmla="*/ 600480 w 704103"/>
              <a:gd name="connsiteY4" fmla="*/ 722183 h 722183"/>
              <a:gd name="connsiteX5" fmla="*/ 146091 w 704103"/>
              <a:gd name="connsiteY5" fmla="*/ 529466 h 722183"/>
              <a:gd name="connsiteX6" fmla="*/ 0 w 704103"/>
              <a:gd name="connsiteY6" fmla="*/ 63019 h 722183"/>
              <a:gd name="connsiteX0" fmla="*/ 0 w 704103"/>
              <a:gd name="connsiteY0" fmla="*/ 64862 h 724026"/>
              <a:gd name="connsiteX1" fmla="*/ 99133 w 704103"/>
              <a:gd name="connsiteY1" fmla="*/ 0 h 724026"/>
              <a:gd name="connsiteX2" fmla="*/ 239127 w 704103"/>
              <a:gd name="connsiteY2" fmla="*/ 438771 h 724026"/>
              <a:gd name="connsiteX3" fmla="*/ 704103 w 704103"/>
              <a:gd name="connsiteY3" fmla="*/ 628640 h 724026"/>
              <a:gd name="connsiteX4" fmla="*/ 600480 w 704103"/>
              <a:gd name="connsiteY4" fmla="*/ 724026 h 724026"/>
              <a:gd name="connsiteX5" fmla="*/ 146091 w 704103"/>
              <a:gd name="connsiteY5" fmla="*/ 531309 h 724026"/>
              <a:gd name="connsiteX6" fmla="*/ 0 w 704103"/>
              <a:gd name="connsiteY6" fmla="*/ 64862 h 724026"/>
              <a:gd name="connsiteX0" fmla="*/ 0 w 698045"/>
              <a:gd name="connsiteY0" fmla="*/ 76467 h 724026"/>
              <a:gd name="connsiteX1" fmla="*/ 93075 w 698045"/>
              <a:gd name="connsiteY1" fmla="*/ 0 h 724026"/>
              <a:gd name="connsiteX2" fmla="*/ 233069 w 698045"/>
              <a:gd name="connsiteY2" fmla="*/ 438771 h 724026"/>
              <a:gd name="connsiteX3" fmla="*/ 698045 w 698045"/>
              <a:gd name="connsiteY3" fmla="*/ 628640 h 724026"/>
              <a:gd name="connsiteX4" fmla="*/ 594422 w 698045"/>
              <a:gd name="connsiteY4" fmla="*/ 724026 h 724026"/>
              <a:gd name="connsiteX5" fmla="*/ 140033 w 698045"/>
              <a:gd name="connsiteY5" fmla="*/ 531309 h 724026"/>
              <a:gd name="connsiteX6" fmla="*/ 0 w 698045"/>
              <a:gd name="connsiteY6" fmla="*/ 76467 h 724026"/>
              <a:gd name="connsiteX0" fmla="*/ 0 w 698045"/>
              <a:gd name="connsiteY0" fmla="*/ 84373 h 731932"/>
              <a:gd name="connsiteX1" fmla="*/ 101978 w 698045"/>
              <a:gd name="connsiteY1" fmla="*/ 0 h 731932"/>
              <a:gd name="connsiteX2" fmla="*/ 233069 w 698045"/>
              <a:gd name="connsiteY2" fmla="*/ 446677 h 731932"/>
              <a:gd name="connsiteX3" fmla="*/ 698045 w 698045"/>
              <a:gd name="connsiteY3" fmla="*/ 636546 h 731932"/>
              <a:gd name="connsiteX4" fmla="*/ 594422 w 698045"/>
              <a:gd name="connsiteY4" fmla="*/ 731932 h 731932"/>
              <a:gd name="connsiteX5" fmla="*/ 140033 w 698045"/>
              <a:gd name="connsiteY5" fmla="*/ 539215 h 731932"/>
              <a:gd name="connsiteX6" fmla="*/ 0 w 698045"/>
              <a:gd name="connsiteY6" fmla="*/ 84373 h 731932"/>
              <a:gd name="connsiteX0" fmla="*/ 0 w 698045"/>
              <a:gd name="connsiteY0" fmla="*/ 86153 h 733712"/>
              <a:gd name="connsiteX1" fmla="*/ 100397 w 698045"/>
              <a:gd name="connsiteY1" fmla="*/ 0 h 733712"/>
              <a:gd name="connsiteX2" fmla="*/ 233069 w 698045"/>
              <a:gd name="connsiteY2" fmla="*/ 448457 h 733712"/>
              <a:gd name="connsiteX3" fmla="*/ 698045 w 698045"/>
              <a:gd name="connsiteY3" fmla="*/ 638326 h 733712"/>
              <a:gd name="connsiteX4" fmla="*/ 594422 w 698045"/>
              <a:gd name="connsiteY4" fmla="*/ 733712 h 733712"/>
              <a:gd name="connsiteX5" fmla="*/ 140033 w 698045"/>
              <a:gd name="connsiteY5" fmla="*/ 540995 h 733712"/>
              <a:gd name="connsiteX6" fmla="*/ 0 w 698045"/>
              <a:gd name="connsiteY6" fmla="*/ 86153 h 73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8045" h="733712">
                <a:moveTo>
                  <a:pt x="0" y="86153"/>
                </a:moveTo>
                <a:lnTo>
                  <a:pt x="100397" y="0"/>
                </a:lnTo>
                <a:lnTo>
                  <a:pt x="233069" y="448457"/>
                </a:lnTo>
                <a:lnTo>
                  <a:pt x="698045" y="638326"/>
                </a:lnTo>
                <a:lnTo>
                  <a:pt x="594422" y="733712"/>
                </a:lnTo>
                <a:lnTo>
                  <a:pt x="140033" y="540995"/>
                </a:lnTo>
                <a:lnTo>
                  <a:pt x="0" y="86153"/>
                </a:lnTo>
                <a:close/>
              </a:path>
            </a:pathLst>
          </a:custGeom>
          <a:solidFill>
            <a:srgbClr val="8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4" name="Пятиугольник 23"/>
          <p:cNvSpPr/>
          <p:nvPr/>
        </p:nvSpPr>
        <p:spPr>
          <a:xfrm flipH="1">
            <a:off x="5015962" y="3995868"/>
            <a:ext cx="4032000" cy="1116000"/>
          </a:xfrm>
          <a:prstGeom prst="homePlate">
            <a:avLst>
              <a:gd name="adj" fmla="val 24177"/>
            </a:avLst>
          </a:prstGeom>
          <a:gradFill flip="none" rotWithShape="1">
            <a:gsLst>
              <a:gs pos="438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400"/>
              </a:spcAft>
            </a:pPr>
            <a:r>
              <a:rPr lang="ru-RU" b="1" cap="all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СОДЕЙСТВИЕ В ПОЛУЧЕНИИ СУБСИДИЙ ПО КРЕДИТОВАНИЮ</a:t>
            </a:r>
          </a:p>
        </p:txBody>
      </p:sp>
      <p:sp>
        <p:nvSpPr>
          <p:cNvPr id="25" name="Фигура, имеющая форму буквы L 18"/>
          <p:cNvSpPr/>
          <p:nvPr/>
        </p:nvSpPr>
        <p:spPr>
          <a:xfrm rot="13363084" flipH="1" flipV="1">
            <a:off x="4621312" y="4099872"/>
            <a:ext cx="936000" cy="936000"/>
          </a:xfrm>
          <a:custGeom>
            <a:avLst/>
            <a:gdLst>
              <a:gd name="connsiteX0" fmla="*/ 0 w 504056"/>
              <a:gd name="connsiteY0" fmla="*/ 0 h 502759"/>
              <a:gd name="connsiteX1" fmla="*/ 93036 w 504056"/>
              <a:gd name="connsiteY1" fmla="*/ 0 h 502759"/>
              <a:gd name="connsiteX2" fmla="*/ 93036 w 504056"/>
              <a:gd name="connsiteY2" fmla="*/ 410221 h 502759"/>
              <a:gd name="connsiteX3" fmla="*/ 504056 w 504056"/>
              <a:gd name="connsiteY3" fmla="*/ 410221 h 502759"/>
              <a:gd name="connsiteX4" fmla="*/ 504056 w 504056"/>
              <a:gd name="connsiteY4" fmla="*/ 502759 h 502759"/>
              <a:gd name="connsiteX5" fmla="*/ 0 w 504056"/>
              <a:gd name="connsiteY5" fmla="*/ 502759 h 502759"/>
              <a:gd name="connsiteX6" fmla="*/ 0 w 504056"/>
              <a:gd name="connsiteY6" fmla="*/ 0 h 502759"/>
              <a:gd name="connsiteX0" fmla="*/ 0 w 504056"/>
              <a:gd name="connsiteY0" fmla="*/ 0 h 695476"/>
              <a:gd name="connsiteX1" fmla="*/ 93036 w 504056"/>
              <a:gd name="connsiteY1" fmla="*/ 0 h 695476"/>
              <a:gd name="connsiteX2" fmla="*/ 93036 w 504056"/>
              <a:gd name="connsiteY2" fmla="*/ 410221 h 695476"/>
              <a:gd name="connsiteX3" fmla="*/ 504056 w 504056"/>
              <a:gd name="connsiteY3" fmla="*/ 410221 h 695476"/>
              <a:gd name="connsiteX4" fmla="*/ 454389 w 504056"/>
              <a:gd name="connsiteY4" fmla="*/ 695476 h 695476"/>
              <a:gd name="connsiteX5" fmla="*/ 0 w 504056"/>
              <a:gd name="connsiteY5" fmla="*/ 502759 h 695476"/>
              <a:gd name="connsiteX6" fmla="*/ 0 w 504056"/>
              <a:gd name="connsiteY6" fmla="*/ 0 h 695476"/>
              <a:gd name="connsiteX0" fmla="*/ 0 w 558012"/>
              <a:gd name="connsiteY0" fmla="*/ 0 h 695476"/>
              <a:gd name="connsiteX1" fmla="*/ 93036 w 558012"/>
              <a:gd name="connsiteY1" fmla="*/ 0 h 695476"/>
              <a:gd name="connsiteX2" fmla="*/ 93036 w 558012"/>
              <a:gd name="connsiteY2" fmla="*/ 410221 h 695476"/>
              <a:gd name="connsiteX3" fmla="*/ 558012 w 558012"/>
              <a:gd name="connsiteY3" fmla="*/ 600090 h 695476"/>
              <a:gd name="connsiteX4" fmla="*/ 454389 w 558012"/>
              <a:gd name="connsiteY4" fmla="*/ 695476 h 695476"/>
              <a:gd name="connsiteX5" fmla="*/ 0 w 558012"/>
              <a:gd name="connsiteY5" fmla="*/ 502759 h 695476"/>
              <a:gd name="connsiteX6" fmla="*/ 0 w 558012"/>
              <a:gd name="connsiteY6" fmla="*/ 0 h 695476"/>
              <a:gd name="connsiteX0" fmla="*/ 0 w 704103"/>
              <a:gd name="connsiteY0" fmla="*/ 36312 h 695476"/>
              <a:gd name="connsiteX1" fmla="*/ 239127 w 704103"/>
              <a:gd name="connsiteY1" fmla="*/ 0 h 695476"/>
              <a:gd name="connsiteX2" fmla="*/ 239127 w 704103"/>
              <a:gd name="connsiteY2" fmla="*/ 410221 h 695476"/>
              <a:gd name="connsiteX3" fmla="*/ 704103 w 704103"/>
              <a:gd name="connsiteY3" fmla="*/ 600090 h 695476"/>
              <a:gd name="connsiteX4" fmla="*/ 600480 w 704103"/>
              <a:gd name="connsiteY4" fmla="*/ 695476 h 695476"/>
              <a:gd name="connsiteX5" fmla="*/ 146091 w 704103"/>
              <a:gd name="connsiteY5" fmla="*/ 502759 h 695476"/>
              <a:gd name="connsiteX6" fmla="*/ 0 w 704103"/>
              <a:gd name="connsiteY6" fmla="*/ 36312 h 695476"/>
              <a:gd name="connsiteX0" fmla="*/ 0 w 704103"/>
              <a:gd name="connsiteY0" fmla="*/ 42714 h 701878"/>
              <a:gd name="connsiteX1" fmla="*/ 93321 w 704103"/>
              <a:gd name="connsiteY1" fmla="*/ 0 h 701878"/>
              <a:gd name="connsiteX2" fmla="*/ 239127 w 704103"/>
              <a:gd name="connsiteY2" fmla="*/ 416623 h 701878"/>
              <a:gd name="connsiteX3" fmla="*/ 704103 w 704103"/>
              <a:gd name="connsiteY3" fmla="*/ 606492 h 701878"/>
              <a:gd name="connsiteX4" fmla="*/ 600480 w 704103"/>
              <a:gd name="connsiteY4" fmla="*/ 701878 h 701878"/>
              <a:gd name="connsiteX5" fmla="*/ 146091 w 704103"/>
              <a:gd name="connsiteY5" fmla="*/ 509161 h 701878"/>
              <a:gd name="connsiteX6" fmla="*/ 0 w 704103"/>
              <a:gd name="connsiteY6" fmla="*/ 42714 h 701878"/>
              <a:gd name="connsiteX0" fmla="*/ 0 w 704103"/>
              <a:gd name="connsiteY0" fmla="*/ 56693 h 715857"/>
              <a:gd name="connsiteX1" fmla="*/ 85154 w 704103"/>
              <a:gd name="connsiteY1" fmla="*/ 0 h 715857"/>
              <a:gd name="connsiteX2" fmla="*/ 239127 w 704103"/>
              <a:gd name="connsiteY2" fmla="*/ 430602 h 715857"/>
              <a:gd name="connsiteX3" fmla="*/ 704103 w 704103"/>
              <a:gd name="connsiteY3" fmla="*/ 620471 h 715857"/>
              <a:gd name="connsiteX4" fmla="*/ 600480 w 704103"/>
              <a:gd name="connsiteY4" fmla="*/ 715857 h 715857"/>
              <a:gd name="connsiteX5" fmla="*/ 146091 w 704103"/>
              <a:gd name="connsiteY5" fmla="*/ 523140 h 715857"/>
              <a:gd name="connsiteX6" fmla="*/ 0 w 704103"/>
              <a:gd name="connsiteY6" fmla="*/ 56693 h 715857"/>
              <a:gd name="connsiteX0" fmla="*/ 0 w 704103"/>
              <a:gd name="connsiteY0" fmla="*/ 63019 h 722183"/>
              <a:gd name="connsiteX1" fmla="*/ 92276 w 704103"/>
              <a:gd name="connsiteY1" fmla="*/ 0 h 722183"/>
              <a:gd name="connsiteX2" fmla="*/ 239127 w 704103"/>
              <a:gd name="connsiteY2" fmla="*/ 436928 h 722183"/>
              <a:gd name="connsiteX3" fmla="*/ 704103 w 704103"/>
              <a:gd name="connsiteY3" fmla="*/ 626797 h 722183"/>
              <a:gd name="connsiteX4" fmla="*/ 600480 w 704103"/>
              <a:gd name="connsiteY4" fmla="*/ 722183 h 722183"/>
              <a:gd name="connsiteX5" fmla="*/ 146091 w 704103"/>
              <a:gd name="connsiteY5" fmla="*/ 529466 h 722183"/>
              <a:gd name="connsiteX6" fmla="*/ 0 w 704103"/>
              <a:gd name="connsiteY6" fmla="*/ 63019 h 722183"/>
              <a:gd name="connsiteX0" fmla="*/ 0 w 704103"/>
              <a:gd name="connsiteY0" fmla="*/ 64862 h 724026"/>
              <a:gd name="connsiteX1" fmla="*/ 99133 w 704103"/>
              <a:gd name="connsiteY1" fmla="*/ 0 h 724026"/>
              <a:gd name="connsiteX2" fmla="*/ 239127 w 704103"/>
              <a:gd name="connsiteY2" fmla="*/ 438771 h 724026"/>
              <a:gd name="connsiteX3" fmla="*/ 704103 w 704103"/>
              <a:gd name="connsiteY3" fmla="*/ 628640 h 724026"/>
              <a:gd name="connsiteX4" fmla="*/ 600480 w 704103"/>
              <a:gd name="connsiteY4" fmla="*/ 724026 h 724026"/>
              <a:gd name="connsiteX5" fmla="*/ 146091 w 704103"/>
              <a:gd name="connsiteY5" fmla="*/ 531309 h 724026"/>
              <a:gd name="connsiteX6" fmla="*/ 0 w 704103"/>
              <a:gd name="connsiteY6" fmla="*/ 64862 h 724026"/>
              <a:gd name="connsiteX0" fmla="*/ 0 w 698045"/>
              <a:gd name="connsiteY0" fmla="*/ 76467 h 724026"/>
              <a:gd name="connsiteX1" fmla="*/ 93075 w 698045"/>
              <a:gd name="connsiteY1" fmla="*/ 0 h 724026"/>
              <a:gd name="connsiteX2" fmla="*/ 233069 w 698045"/>
              <a:gd name="connsiteY2" fmla="*/ 438771 h 724026"/>
              <a:gd name="connsiteX3" fmla="*/ 698045 w 698045"/>
              <a:gd name="connsiteY3" fmla="*/ 628640 h 724026"/>
              <a:gd name="connsiteX4" fmla="*/ 594422 w 698045"/>
              <a:gd name="connsiteY4" fmla="*/ 724026 h 724026"/>
              <a:gd name="connsiteX5" fmla="*/ 140033 w 698045"/>
              <a:gd name="connsiteY5" fmla="*/ 531309 h 724026"/>
              <a:gd name="connsiteX6" fmla="*/ 0 w 698045"/>
              <a:gd name="connsiteY6" fmla="*/ 76467 h 724026"/>
              <a:gd name="connsiteX0" fmla="*/ 0 w 698045"/>
              <a:gd name="connsiteY0" fmla="*/ 84373 h 731932"/>
              <a:gd name="connsiteX1" fmla="*/ 101978 w 698045"/>
              <a:gd name="connsiteY1" fmla="*/ 0 h 731932"/>
              <a:gd name="connsiteX2" fmla="*/ 233069 w 698045"/>
              <a:gd name="connsiteY2" fmla="*/ 446677 h 731932"/>
              <a:gd name="connsiteX3" fmla="*/ 698045 w 698045"/>
              <a:gd name="connsiteY3" fmla="*/ 636546 h 731932"/>
              <a:gd name="connsiteX4" fmla="*/ 594422 w 698045"/>
              <a:gd name="connsiteY4" fmla="*/ 731932 h 731932"/>
              <a:gd name="connsiteX5" fmla="*/ 140033 w 698045"/>
              <a:gd name="connsiteY5" fmla="*/ 539215 h 731932"/>
              <a:gd name="connsiteX6" fmla="*/ 0 w 698045"/>
              <a:gd name="connsiteY6" fmla="*/ 84373 h 731932"/>
              <a:gd name="connsiteX0" fmla="*/ 0 w 698045"/>
              <a:gd name="connsiteY0" fmla="*/ 86153 h 733712"/>
              <a:gd name="connsiteX1" fmla="*/ 100397 w 698045"/>
              <a:gd name="connsiteY1" fmla="*/ 0 h 733712"/>
              <a:gd name="connsiteX2" fmla="*/ 233069 w 698045"/>
              <a:gd name="connsiteY2" fmla="*/ 448457 h 733712"/>
              <a:gd name="connsiteX3" fmla="*/ 698045 w 698045"/>
              <a:gd name="connsiteY3" fmla="*/ 638326 h 733712"/>
              <a:gd name="connsiteX4" fmla="*/ 594422 w 698045"/>
              <a:gd name="connsiteY4" fmla="*/ 733712 h 733712"/>
              <a:gd name="connsiteX5" fmla="*/ 140033 w 698045"/>
              <a:gd name="connsiteY5" fmla="*/ 540995 h 733712"/>
              <a:gd name="connsiteX6" fmla="*/ 0 w 698045"/>
              <a:gd name="connsiteY6" fmla="*/ 86153 h 73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8045" h="733712">
                <a:moveTo>
                  <a:pt x="0" y="86153"/>
                </a:moveTo>
                <a:lnTo>
                  <a:pt x="100397" y="0"/>
                </a:lnTo>
                <a:lnTo>
                  <a:pt x="233069" y="448457"/>
                </a:lnTo>
                <a:lnTo>
                  <a:pt x="698045" y="638326"/>
                </a:lnTo>
                <a:lnTo>
                  <a:pt x="594422" y="733712"/>
                </a:lnTo>
                <a:lnTo>
                  <a:pt x="140033" y="540995"/>
                </a:lnTo>
                <a:lnTo>
                  <a:pt x="0" y="86153"/>
                </a:lnTo>
                <a:close/>
              </a:path>
            </a:pathLst>
          </a:custGeom>
          <a:solidFill>
            <a:srgbClr val="8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6" name="Пятиугольник 35"/>
          <p:cNvSpPr/>
          <p:nvPr/>
        </p:nvSpPr>
        <p:spPr>
          <a:xfrm flipH="1">
            <a:off x="5015962" y="5517352"/>
            <a:ext cx="4032000" cy="1116000"/>
          </a:xfrm>
          <a:prstGeom prst="homePlate">
            <a:avLst>
              <a:gd name="adj" fmla="val 24177"/>
            </a:avLst>
          </a:prstGeom>
          <a:gradFill flip="none" rotWithShape="1">
            <a:gsLst>
              <a:gs pos="438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2400"/>
              </a:spcAft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УНИВЕРСАЛЬНАЯ ПРОДУКТОВАЯ ЛИНЕЙКА</a:t>
            </a:r>
            <a:endParaRPr lang="ru-RU" b="1" cap="all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Фигура, имеющая форму буквы L 18"/>
          <p:cNvSpPr/>
          <p:nvPr/>
        </p:nvSpPr>
        <p:spPr>
          <a:xfrm rot="13363084" flipH="1" flipV="1">
            <a:off x="4621312" y="5612040"/>
            <a:ext cx="936000" cy="936000"/>
          </a:xfrm>
          <a:custGeom>
            <a:avLst/>
            <a:gdLst>
              <a:gd name="connsiteX0" fmla="*/ 0 w 504056"/>
              <a:gd name="connsiteY0" fmla="*/ 0 h 502759"/>
              <a:gd name="connsiteX1" fmla="*/ 93036 w 504056"/>
              <a:gd name="connsiteY1" fmla="*/ 0 h 502759"/>
              <a:gd name="connsiteX2" fmla="*/ 93036 w 504056"/>
              <a:gd name="connsiteY2" fmla="*/ 410221 h 502759"/>
              <a:gd name="connsiteX3" fmla="*/ 504056 w 504056"/>
              <a:gd name="connsiteY3" fmla="*/ 410221 h 502759"/>
              <a:gd name="connsiteX4" fmla="*/ 504056 w 504056"/>
              <a:gd name="connsiteY4" fmla="*/ 502759 h 502759"/>
              <a:gd name="connsiteX5" fmla="*/ 0 w 504056"/>
              <a:gd name="connsiteY5" fmla="*/ 502759 h 502759"/>
              <a:gd name="connsiteX6" fmla="*/ 0 w 504056"/>
              <a:gd name="connsiteY6" fmla="*/ 0 h 502759"/>
              <a:gd name="connsiteX0" fmla="*/ 0 w 504056"/>
              <a:gd name="connsiteY0" fmla="*/ 0 h 695476"/>
              <a:gd name="connsiteX1" fmla="*/ 93036 w 504056"/>
              <a:gd name="connsiteY1" fmla="*/ 0 h 695476"/>
              <a:gd name="connsiteX2" fmla="*/ 93036 w 504056"/>
              <a:gd name="connsiteY2" fmla="*/ 410221 h 695476"/>
              <a:gd name="connsiteX3" fmla="*/ 504056 w 504056"/>
              <a:gd name="connsiteY3" fmla="*/ 410221 h 695476"/>
              <a:gd name="connsiteX4" fmla="*/ 454389 w 504056"/>
              <a:gd name="connsiteY4" fmla="*/ 695476 h 695476"/>
              <a:gd name="connsiteX5" fmla="*/ 0 w 504056"/>
              <a:gd name="connsiteY5" fmla="*/ 502759 h 695476"/>
              <a:gd name="connsiteX6" fmla="*/ 0 w 504056"/>
              <a:gd name="connsiteY6" fmla="*/ 0 h 695476"/>
              <a:gd name="connsiteX0" fmla="*/ 0 w 558012"/>
              <a:gd name="connsiteY0" fmla="*/ 0 h 695476"/>
              <a:gd name="connsiteX1" fmla="*/ 93036 w 558012"/>
              <a:gd name="connsiteY1" fmla="*/ 0 h 695476"/>
              <a:gd name="connsiteX2" fmla="*/ 93036 w 558012"/>
              <a:gd name="connsiteY2" fmla="*/ 410221 h 695476"/>
              <a:gd name="connsiteX3" fmla="*/ 558012 w 558012"/>
              <a:gd name="connsiteY3" fmla="*/ 600090 h 695476"/>
              <a:gd name="connsiteX4" fmla="*/ 454389 w 558012"/>
              <a:gd name="connsiteY4" fmla="*/ 695476 h 695476"/>
              <a:gd name="connsiteX5" fmla="*/ 0 w 558012"/>
              <a:gd name="connsiteY5" fmla="*/ 502759 h 695476"/>
              <a:gd name="connsiteX6" fmla="*/ 0 w 558012"/>
              <a:gd name="connsiteY6" fmla="*/ 0 h 695476"/>
              <a:gd name="connsiteX0" fmla="*/ 0 w 704103"/>
              <a:gd name="connsiteY0" fmla="*/ 36312 h 695476"/>
              <a:gd name="connsiteX1" fmla="*/ 239127 w 704103"/>
              <a:gd name="connsiteY1" fmla="*/ 0 h 695476"/>
              <a:gd name="connsiteX2" fmla="*/ 239127 w 704103"/>
              <a:gd name="connsiteY2" fmla="*/ 410221 h 695476"/>
              <a:gd name="connsiteX3" fmla="*/ 704103 w 704103"/>
              <a:gd name="connsiteY3" fmla="*/ 600090 h 695476"/>
              <a:gd name="connsiteX4" fmla="*/ 600480 w 704103"/>
              <a:gd name="connsiteY4" fmla="*/ 695476 h 695476"/>
              <a:gd name="connsiteX5" fmla="*/ 146091 w 704103"/>
              <a:gd name="connsiteY5" fmla="*/ 502759 h 695476"/>
              <a:gd name="connsiteX6" fmla="*/ 0 w 704103"/>
              <a:gd name="connsiteY6" fmla="*/ 36312 h 695476"/>
              <a:gd name="connsiteX0" fmla="*/ 0 w 704103"/>
              <a:gd name="connsiteY0" fmla="*/ 42714 h 701878"/>
              <a:gd name="connsiteX1" fmla="*/ 93321 w 704103"/>
              <a:gd name="connsiteY1" fmla="*/ 0 h 701878"/>
              <a:gd name="connsiteX2" fmla="*/ 239127 w 704103"/>
              <a:gd name="connsiteY2" fmla="*/ 416623 h 701878"/>
              <a:gd name="connsiteX3" fmla="*/ 704103 w 704103"/>
              <a:gd name="connsiteY3" fmla="*/ 606492 h 701878"/>
              <a:gd name="connsiteX4" fmla="*/ 600480 w 704103"/>
              <a:gd name="connsiteY4" fmla="*/ 701878 h 701878"/>
              <a:gd name="connsiteX5" fmla="*/ 146091 w 704103"/>
              <a:gd name="connsiteY5" fmla="*/ 509161 h 701878"/>
              <a:gd name="connsiteX6" fmla="*/ 0 w 704103"/>
              <a:gd name="connsiteY6" fmla="*/ 42714 h 701878"/>
              <a:gd name="connsiteX0" fmla="*/ 0 w 704103"/>
              <a:gd name="connsiteY0" fmla="*/ 56693 h 715857"/>
              <a:gd name="connsiteX1" fmla="*/ 85154 w 704103"/>
              <a:gd name="connsiteY1" fmla="*/ 0 h 715857"/>
              <a:gd name="connsiteX2" fmla="*/ 239127 w 704103"/>
              <a:gd name="connsiteY2" fmla="*/ 430602 h 715857"/>
              <a:gd name="connsiteX3" fmla="*/ 704103 w 704103"/>
              <a:gd name="connsiteY3" fmla="*/ 620471 h 715857"/>
              <a:gd name="connsiteX4" fmla="*/ 600480 w 704103"/>
              <a:gd name="connsiteY4" fmla="*/ 715857 h 715857"/>
              <a:gd name="connsiteX5" fmla="*/ 146091 w 704103"/>
              <a:gd name="connsiteY5" fmla="*/ 523140 h 715857"/>
              <a:gd name="connsiteX6" fmla="*/ 0 w 704103"/>
              <a:gd name="connsiteY6" fmla="*/ 56693 h 715857"/>
              <a:gd name="connsiteX0" fmla="*/ 0 w 704103"/>
              <a:gd name="connsiteY0" fmla="*/ 63019 h 722183"/>
              <a:gd name="connsiteX1" fmla="*/ 92276 w 704103"/>
              <a:gd name="connsiteY1" fmla="*/ 0 h 722183"/>
              <a:gd name="connsiteX2" fmla="*/ 239127 w 704103"/>
              <a:gd name="connsiteY2" fmla="*/ 436928 h 722183"/>
              <a:gd name="connsiteX3" fmla="*/ 704103 w 704103"/>
              <a:gd name="connsiteY3" fmla="*/ 626797 h 722183"/>
              <a:gd name="connsiteX4" fmla="*/ 600480 w 704103"/>
              <a:gd name="connsiteY4" fmla="*/ 722183 h 722183"/>
              <a:gd name="connsiteX5" fmla="*/ 146091 w 704103"/>
              <a:gd name="connsiteY5" fmla="*/ 529466 h 722183"/>
              <a:gd name="connsiteX6" fmla="*/ 0 w 704103"/>
              <a:gd name="connsiteY6" fmla="*/ 63019 h 722183"/>
              <a:gd name="connsiteX0" fmla="*/ 0 w 704103"/>
              <a:gd name="connsiteY0" fmla="*/ 64862 h 724026"/>
              <a:gd name="connsiteX1" fmla="*/ 99133 w 704103"/>
              <a:gd name="connsiteY1" fmla="*/ 0 h 724026"/>
              <a:gd name="connsiteX2" fmla="*/ 239127 w 704103"/>
              <a:gd name="connsiteY2" fmla="*/ 438771 h 724026"/>
              <a:gd name="connsiteX3" fmla="*/ 704103 w 704103"/>
              <a:gd name="connsiteY3" fmla="*/ 628640 h 724026"/>
              <a:gd name="connsiteX4" fmla="*/ 600480 w 704103"/>
              <a:gd name="connsiteY4" fmla="*/ 724026 h 724026"/>
              <a:gd name="connsiteX5" fmla="*/ 146091 w 704103"/>
              <a:gd name="connsiteY5" fmla="*/ 531309 h 724026"/>
              <a:gd name="connsiteX6" fmla="*/ 0 w 704103"/>
              <a:gd name="connsiteY6" fmla="*/ 64862 h 724026"/>
              <a:gd name="connsiteX0" fmla="*/ 0 w 698045"/>
              <a:gd name="connsiteY0" fmla="*/ 76467 h 724026"/>
              <a:gd name="connsiteX1" fmla="*/ 93075 w 698045"/>
              <a:gd name="connsiteY1" fmla="*/ 0 h 724026"/>
              <a:gd name="connsiteX2" fmla="*/ 233069 w 698045"/>
              <a:gd name="connsiteY2" fmla="*/ 438771 h 724026"/>
              <a:gd name="connsiteX3" fmla="*/ 698045 w 698045"/>
              <a:gd name="connsiteY3" fmla="*/ 628640 h 724026"/>
              <a:gd name="connsiteX4" fmla="*/ 594422 w 698045"/>
              <a:gd name="connsiteY4" fmla="*/ 724026 h 724026"/>
              <a:gd name="connsiteX5" fmla="*/ 140033 w 698045"/>
              <a:gd name="connsiteY5" fmla="*/ 531309 h 724026"/>
              <a:gd name="connsiteX6" fmla="*/ 0 w 698045"/>
              <a:gd name="connsiteY6" fmla="*/ 76467 h 724026"/>
              <a:gd name="connsiteX0" fmla="*/ 0 w 698045"/>
              <a:gd name="connsiteY0" fmla="*/ 84373 h 731932"/>
              <a:gd name="connsiteX1" fmla="*/ 101978 w 698045"/>
              <a:gd name="connsiteY1" fmla="*/ 0 h 731932"/>
              <a:gd name="connsiteX2" fmla="*/ 233069 w 698045"/>
              <a:gd name="connsiteY2" fmla="*/ 446677 h 731932"/>
              <a:gd name="connsiteX3" fmla="*/ 698045 w 698045"/>
              <a:gd name="connsiteY3" fmla="*/ 636546 h 731932"/>
              <a:gd name="connsiteX4" fmla="*/ 594422 w 698045"/>
              <a:gd name="connsiteY4" fmla="*/ 731932 h 731932"/>
              <a:gd name="connsiteX5" fmla="*/ 140033 w 698045"/>
              <a:gd name="connsiteY5" fmla="*/ 539215 h 731932"/>
              <a:gd name="connsiteX6" fmla="*/ 0 w 698045"/>
              <a:gd name="connsiteY6" fmla="*/ 84373 h 731932"/>
              <a:gd name="connsiteX0" fmla="*/ 0 w 698045"/>
              <a:gd name="connsiteY0" fmla="*/ 86153 h 733712"/>
              <a:gd name="connsiteX1" fmla="*/ 100397 w 698045"/>
              <a:gd name="connsiteY1" fmla="*/ 0 h 733712"/>
              <a:gd name="connsiteX2" fmla="*/ 233069 w 698045"/>
              <a:gd name="connsiteY2" fmla="*/ 448457 h 733712"/>
              <a:gd name="connsiteX3" fmla="*/ 698045 w 698045"/>
              <a:gd name="connsiteY3" fmla="*/ 638326 h 733712"/>
              <a:gd name="connsiteX4" fmla="*/ 594422 w 698045"/>
              <a:gd name="connsiteY4" fmla="*/ 733712 h 733712"/>
              <a:gd name="connsiteX5" fmla="*/ 140033 w 698045"/>
              <a:gd name="connsiteY5" fmla="*/ 540995 h 733712"/>
              <a:gd name="connsiteX6" fmla="*/ 0 w 698045"/>
              <a:gd name="connsiteY6" fmla="*/ 86153 h 733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8045" h="733712">
                <a:moveTo>
                  <a:pt x="0" y="86153"/>
                </a:moveTo>
                <a:lnTo>
                  <a:pt x="100397" y="0"/>
                </a:lnTo>
                <a:lnTo>
                  <a:pt x="233069" y="448457"/>
                </a:lnTo>
                <a:lnTo>
                  <a:pt x="698045" y="638326"/>
                </a:lnTo>
                <a:lnTo>
                  <a:pt x="594422" y="733712"/>
                </a:lnTo>
                <a:lnTo>
                  <a:pt x="140033" y="540995"/>
                </a:lnTo>
                <a:lnTo>
                  <a:pt x="0" y="86153"/>
                </a:lnTo>
                <a:close/>
              </a:path>
            </a:pathLst>
          </a:custGeom>
          <a:solidFill>
            <a:srgbClr val="800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26" name="Picture 4" descr="http://www.mineconomikiro.ru/images/esca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6256" y="2839226"/>
            <a:ext cx="720080" cy="277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4054132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800"/>
                            </p:stCondLst>
                            <p:childTnLst>
                              <p:par>
                                <p:cTn id="3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800"/>
                            </p:stCondLst>
                            <p:childTnLst>
                              <p:par>
                                <p:cTn id="4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6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98232" y="764704"/>
            <a:ext cx="8964488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948264" y="210126"/>
            <a:ext cx="21237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Банковские гарантии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44624"/>
            <a:ext cx="2068458" cy="6722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79532">
            <a:off x="1869" y="5596453"/>
            <a:ext cx="3689036" cy="131608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915" y="865614"/>
            <a:ext cx="5904656" cy="598528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42567" y="1181143"/>
            <a:ext cx="4533489" cy="462399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7000"/>
                </a:schemeClr>
              </a:gs>
              <a:gs pos="43000">
                <a:schemeClr val="bg1"/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rgbClr val="000000"/>
              </a:solidFill>
              <a:latin typeface="MyriadPro-Light"/>
            </a:endParaRPr>
          </a:p>
          <a:p>
            <a:endParaRPr lang="ru-RU" dirty="0">
              <a:solidFill>
                <a:srgbClr val="000000"/>
              </a:solidFill>
              <a:latin typeface="MyriadPro-Light"/>
            </a:endParaRPr>
          </a:p>
          <a:p>
            <a:endParaRPr lang="ru-RU" dirty="0">
              <a:solidFill>
                <a:srgbClr val="000000"/>
              </a:solidFill>
              <a:latin typeface="MyriadPro-Light"/>
            </a:endParaRPr>
          </a:p>
          <a:p>
            <a:endParaRPr lang="ru-RU" dirty="0">
              <a:solidFill>
                <a:srgbClr val="000000"/>
              </a:solidFill>
              <a:latin typeface="MyriadPro-Light"/>
            </a:endParaRPr>
          </a:p>
          <a:p>
            <a:endParaRPr lang="ru-RU" dirty="0">
              <a:solidFill>
                <a:srgbClr val="000000"/>
              </a:solidFill>
              <a:latin typeface="MyriadPro-Light"/>
            </a:endParaRPr>
          </a:p>
          <a:p>
            <a:endParaRPr lang="ru-RU" dirty="0">
              <a:solidFill>
                <a:srgbClr val="000000"/>
              </a:solidFill>
              <a:latin typeface="MyriadPro-Light"/>
            </a:endParaRPr>
          </a:p>
          <a:p>
            <a:endParaRPr lang="ru-RU" dirty="0">
              <a:solidFill>
                <a:srgbClr val="000000"/>
              </a:solidFill>
              <a:latin typeface="MyriadPro-Light"/>
            </a:endParaRPr>
          </a:p>
          <a:p>
            <a:endParaRPr lang="ru-RU" dirty="0">
              <a:solidFill>
                <a:srgbClr val="000000"/>
              </a:solidFill>
              <a:latin typeface="MyriadPro-Light"/>
            </a:endParaRPr>
          </a:p>
          <a:p>
            <a:endParaRPr lang="ru-RU" dirty="0">
              <a:solidFill>
                <a:srgbClr val="000000"/>
              </a:solidFill>
              <a:latin typeface="MyriadPro-Light"/>
            </a:endParaRPr>
          </a:p>
          <a:p>
            <a:endParaRPr lang="ru-RU" dirty="0">
              <a:solidFill>
                <a:srgbClr val="000000"/>
              </a:solidFill>
              <a:latin typeface="MyriadPro-Light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539552" y="1197280"/>
            <a:ext cx="3131" cy="460800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Группа 23"/>
          <p:cNvGrpSpPr/>
          <p:nvPr/>
        </p:nvGrpSpPr>
        <p:grpSpPr>
          <a:xfrm>
            <a:off x="179407" y="1196752"/>
            <a:ext cx="4176571" cy="1152000"/>
            <a:chOff x="5184578" y="2074977"/>
            <a:chExt cx="3312473" cy="1080000"/>
          </a:xfrm>
        </p:grpSpPr>
        <p:sp>
          <p:nvSpPr>
            <p:cNvPr id="25" name="Прямоугольник 24"/>
            <p:cNvSpPr/>
            <p:nvPr/>
          </p:nvSpPr>
          <p:spPr>
            <a:xfrm rot="10800000" flipH="1">
              <a:off x="5184578" y="2074977"/>
              <a:ext cx="3312473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472609" y="2291000"/>
              <a:ext cx="3024440" cy="2885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РЕШЕНИЕ </a:t>
              </a:r>
              <a:r>
                <a:rPr lang="ru-RU" sz="14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ПО ЗАЯВКАМ ДО 14 </a:t>
              </a:r>
              <a:r>
                <a:rPr lang="ru-RU" sz="14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ДНЕЙ</a:t>
              </a:r>
              <a:endParaRPr lang="ru-RU" sz="1400" b="1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4" name="Прямоугольный треугольник 33"/>
            <p:cNvSpPr/>
            <p:nvPr/>
          </p:nvSpPr>
          <p:spPr>
            <a:xfrm rot="16200000" flipH="1">
              <a:off x="5148595" y="2830963"/>
              <a:ext cx="360000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179403" y="2348880"/>
            <a:ext cx="4176575" cy="1152000"/>
            <a:chOff x="5184575" y="3024924"/>
            <a:chExt cx="3312476" cy="1080118"/>
          </a:xfrm>
        </p:grpSpPr>
        <p:sp>
          <p:nvSpPr>
            <p:cNvPr id="36" name="Прямоугольник 35"/>
            <p:cNvSpPr/>
            <p:nvPr/>
          </p:nvSpPr>
          <p:spPr>
            <a:xfrm rot="10800000" flipH="1">
              <a:off x="5184577" y="3024924"/>
              <a:ext cx="3312474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472609" y="3141986"/>
              <a:ext cx="3024440" cy="490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УСТАНОВЛЕНИЕ </a:t>
              </a:r>
              <a:r>
                <a:rPr lang="ru-RU" sz="14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ЛИМИТА - ВЫДАЧА ГАРАНТИИ В ТЕЧЕНИЕ 1 </a:t>
              </a:r>
              <a:r>
                <a:rPr lang="ru-RU" sz="14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ДНЯ</a:t>
              </a:r>
              <a:endParaRPr lang="ru-RU" sz="1400" b="1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8" name="Прямоугольный треугольник 37"/>
            <p:cNvSpPr/>
            <p:nvPr/>
          </p:nvSpPr>
          <p:spPr>
            <a:xfrm rot="16200000" flipH="1">
              <a:off x="5148589" y="3781028"/>
              <a:ext cx="360000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79405" y="3501008"/>
            <a:ext cx="4176574" cy="1152000"/>
            <a:chOff x="5184576" y="3975180"/>
            <a:chExt cx="3312475" cy="1080001"/>
          </a:xfrm>
        </p:grpSpPr>
        <p:sp>
          <p:nvSpPr>
            <p:cNvPr id="40" name="Прямоугольник 39"/>
            <p:cNvSpPr/>
            <p:nvPr/>
          </p:nvSpPr>
          <p:spPr>
            <a:xfrm rot="10800000" flipH="1">
              <a:off x="5184577" y="3975180"/>
              <a:ext cx="3312474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72609" y="4201799"/>
              <a:ext cx="3024440" cy="28854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ГИБКИЕ ПРОЦЕНТНЫЕ СТАВКИ</a:t>
              </a:r>
            </a:p>
          </p:txBody>
        </p:sp>
        <p:sp>
          <p:nvSpPr>
            <p:cNvPr id="42" name="Прямоугольный треугольник 41"/>
            <p:cNvSpPr/>
            <p:nvPr/>
          </p:nvSpPr>
          <p:spPr>
            <a:xfrm rot="16200000" flipH="1">
              <a:off x="5148589" y="4731167"/>
              <a:ext cx="360001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179512" y="4653136"/>
            <a:ext cx="4176575" cy="1152000"/>
            <a:chOff x="179512" y="5074675"/>
            <a:chExt cx="4176575" cy="864000"/>
          </a:xfrm>
        </p:grpSpPr>
        <p:sp>
          <p:nvSpPr>
            <p:cNvPr id="43" name="Прямоугольник 42"/>
            <p:cNvSpPr/>
            <p:nvPr/>
          </p:nvSpPr>
          <p:spPr>
            <a:xfrm rot="10800000" flipH="1">
              <a:off x="179515" y="5074675"/>
              <a:ext cx="4176572" cy="575999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42683" y="5168314"/>
              <a:ext cx="3813401" cy="39241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ГАРАНТИИ БЕЗ</a:t>
              </a:r>
              <a:r>
                <a:rPr lang="en-US" sz="14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r>
                <a:rPr lang="ru-RU" sz="14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МАТЕРИАЛЬНОГО ОБЕСПЕЧЕНИЯ</a:t>
              </a:r>
            </a:p>
          </p:txBody>
        </p:sp>
        <p:sp>
          <p:nvSpPr>
            <p:cNvPr id="45" name="Прямоугольный треугольник 44"/>
            <p:cNvSpPr/>
            <p:nvPr/>
          </p:nvSpPr>
          <p:spPr>
            <a:xfrm rot="16200000" flipH="1">
              <a:off x="217094" y="5613093"/>
              <a:ext cx="288000" cy="363164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30972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4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872720"/>
            <a:ext cx="9144000" cy="5985280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99000">
                <a:schemeClr val="bg1">
                  <a:alpha val="77000"/>
                </a:schemeClr>
              </a:gs>
              <a:gs pos="43000">
                <a:schemeClr val="bg1"/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8232" y="764704"/>
            <a:ext cx="8964488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058196" y="210126"/>
            <a:ext cx="30137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Размещение денежных средств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44624"/>
            <a:ext cx="2068458" cy="672249"/>
          </a:xfrm>
          <a:prstGeom prst="rect">
            <a:avLst/>
          </a:prstGeom>
        </p:spPr>
      </p:pic>
      <p:grpSp>
        <p:nvGrpSpPr>
          <p:cNvPr id="13" name="Группа 12"/>
          <p:cNvGrpSpPr/>
          <p:nvPr/>
        </p:nvGrpSpPr>
        <p:grpSpPr>
          <a:xfrm>
            <a:off x="6123403" y="1012310"/>
            <a:ext cx="3020597" cy="5845690"/>
            <a:chOff x="6123403" y="1012310"/>
            <a:chExt cx="3020597" cy="5845690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77035" y="1012310"/>
              <a:ext cx="2866965" cy="5152994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2224" y="3558595"/>
              <a:ext cx="2802689" cy="2606709"/>
            </a:xfrm>
            <a:prstGeom prst="rect">
              <a:avLst/>
            </a:prstGeom>
            <a:effectLst>
              <a:glow rad="101600">
                <a:schemeClr val="bg1">
                  <a:alpha val="40000"/>
                </a:schemeClr>
              </a:glow>
            </a:effectLst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23403" y="5435949"/>
              <a:ext cx="3020597" cy="1422051"/>
            </a:xfrm>
            <a:prstGeom prst="rect">
              <a:avLst/>
            </a:prstGeom>
            <a:effectLst>
              <a:glow rad="63500">
                <a:schemeClr val="bg1">
                  <a:alpha val="40000"/>
                </a:schemeClr>
              </a:glow>
            </a:effectLst>
          </p:spPr>
        </p:pic>
      </p:grpSp>
      <p:cxnSp>
        <p:nvCxnSpPr>
          <p:cNvPr id="55" name="Прямая соединительная линия 54"/>
          <p:cNvCxnSpPr/>
          <p:nvPr/>
        </p:nvCxnSpPr>
        <p:spPr>
          <a:xfrm>
            <a:off x="70993" y="1268760"/>
            <a:ext cx="5869159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64568" y="1412776"/>
            <a:ext cx="5875584" cy="4680520"/>
            <a:chOff x="64568" y="1412776"/>
            <a:chExt cx="5875584" cy="4680520"/>
          </a:xfrm>
        </p:grpSpPr>
        <p:sp>
          <p:nvSpPr>
            <p:cNvPr id="67" name="Прямоугольник 28"/>
            <p:cNvSpPr/>
            <p:nvPr/>
          </p:nvSpPr>
          <p:spPr>
            <a:xfrm>
              <a:off x="70993" y="1412776"/>
              <a:ext cx="5868000" cy="468052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Прямоугольник 48"/>
            <p:cNvSpPr/>
            <p:nvPr/>
          </p:nvSpPr>
          <p:spPr>
            <a:xfrm flipH="1">
              <a:off x="64568" y="1412776"/>
              <a:ext cx="2131168" cy="4680520"/>
            </a:xfrm>
            <a:prstGeom prst="round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>
              <a:off x="2699792" y="4443402"/>
              <a:ext cx="3240360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ГИБКАЯ ЛИНЕЙКА ПРОЦЕНТНЫХ СТАВОК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77" name="Picture 10" descr="http://arhbur.ru/assets/templates/Example_blue_slide/images/galochka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1873076"/>
              <a:ext cx="2825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" name="Picture 10" descr="http://arhbur.ru/assets/templates/Example_blue_slide/images/galochka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7122" y="2737172"/>
              <a:ext cx="2825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9" name="Picture 10" descr="http://arhbur.ru/assets/templates/Example_blue_slide/images/galochka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1284" y="3601268"/>
              <a:ext cx="2825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Прямоугольник 79"/>
            <p:cNvSpPr/>
            <p:nvPr/>
          </p:nvSpPr>
          <p:spPr>
            <a:xfrm>
              <a:off x="2699792" y="5330195"/>
              <a:ext cx="3240360" cy="310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ВЫСОКАЯ ДОХОДНОСТЬ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81" name="Прямоугольник 80"/>
            <p:cNvSpPr/>
            <p:nvPr/>
          </p:nvSpPr>
          <p:spPr>
            <a:xfrm>
              <a:off x="2699792" y="2708920"/>
              <a:ext cx="3240360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ru-RU" sz="1600" b="1" dirty="0">
                  <a:solidFill>
                    <a:schemeClr val="accent2">
                      <a:lumMod val="50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НЕ ТРЕБУЕТСЯ ОТКРЫТИЕ РАСЧЕТНОГО СЧЕТА</a:t>
              </a:r>
            </a:p>
          </p:txBody>
        </p:sp>
        <p:sp>
          <p:nvSpPr>
            <p:cNvPr id="82" name="Прямоугольник 81"/>
            <p:cNvSpPr/>
            <p:nvPr/>
          </p:nvSpPr>
          <p:spPr>
            <a:xfrm>
              <a:off x="179512" y="3573016"/>
              <a:ext cx="1872208" cy="6565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2200"/>
                </a:lnSpc>
              </a:pPr>
              <a:r>
                <a:rPr lang="ru-RU" sz="2400" b="1" cap="all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ДЕПОЗИТЫ</a:t>
              </a:r>
              <a:endParaRPr lang="en-US" sz="2400" b="1" cap="all" dirty="0" smtClean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algn="ctr">
                <a:lnSpc>
                  <a:spcPts val="2200"/>
                </a:lnSpc>
              </a:pPr>
              <a:r>
                <a:rPr lang="en-US" sz="24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Online</a:t>
              </a:r>
              <a:endParaRPr lang="ru-RU" sz="2400" b="1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34" name="Picture 10" descr="http://arhbur.ru/assets/templates/Example_blue_slide/images/galochka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5591" y="4465364"/>
              <a:ext cx="2825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10" descr="http://arhbur.ru/assets/templates/Example_blue_slide/images/galochka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5590" y="5257452"/>
              <a:ext cx="282575" cy="331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2699792" y="1820530"/>
              <a:ext cx="3240360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РАЗМЕЩЕНИЕ ДЕНЕЖНЫХ СРЕДСТВ БЕЗ ПОСЕЩЕНИЯ ОФИСА</a:t>
              </a:r>
              <a:endParaRPr lang="ru-RU" sz="16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2699792" y="3573016"/>
              <a:ext cx="3240360" cy="5283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1700"/>
                </a:lnSpc>
              </a:pPr>
              <a:r>
                <a:rPr lang="ru-RU" sz="1600" b="1" dirty="0" smtClean="0">
                  <a:solidFill>
                    <a:schemeClr val="accent2">
                      <a:lumMod val="50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БЕСПЛАТНОЕ ПОДКЛЮЧЕНИЕ К ИНТЕРНЕТ-БАНК</a:t>
              </a:r>
              <a:r>
                <a:rPr lang="ru-RU" sz="1600" b="1" dirty="0">
                  <a:solidFill>
                    <a:schemeClr val="accent2">
                      <a:lumMod val="50000"/>
                    </a:schemeClr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У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04953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98232" y="764704"/>
            <a:ext cx="8964488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067944" y="210126"/>
            <a:ext cx="5004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С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опровождение внешнеэкономической деятельности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44624"/>
            <a:ext cx="2068458" cy="672249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3863158" y="1806163"/>
            <a:ext cx="852858" cy="2847932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alpha val="87000"/>
                </a:schemeClr>
              </a:gs>
            </a:gsLst>
            <a:lin ang="0" scaled="1"/>
          </a:gradFill>
          <a:ln>
            <a:noFill/>
          </a:ln>
          <a:effectLst>
            <a:softEdge rad="215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0" y="962046"/>
            <a:ext cx="9151217" cy="5904650"/>
            <a:chOff x="0" y="962046"/>
            <a:chExt cx="9151217" cy="5904650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0" y="962046"/>
              <a:ext cx="9151217" cy="5904650"/>
              <a:chOff x="0" y="962046"/>
              <a:chExt cx="9151217" cy="5904650"/>
            </a:xfrm>
          </p:grpSpPr>
          <p:grpSp>
            <p:nvGrpSpPr>
              <p:cNvPr id="23" name="Группа 22"/>
              <p:cNvGrpSpPr/>
              <p:nvPr/>
            </p:nvGrpSpPr>
            <p:grpSpPr>
              <a:xfrm>
                <a:off x="0" y="962046"/>
                <a:ext cx="9151217" cy="5904650"/>
                <a:chOff x="0" y="962046"/>
                <a:chExt cx="9151217" cy="5904650"/>
              </a:xfrm>
            </p:grpSpPr>
            <p:pic>
              <p:nvPicPr>
                <p:cNvPr id="26" name="Picture 4" descr="http://www.google.ru/url?sa=i&amp;source=images&amp;cd=&amp;ved=0CAUQjBw&amp;url=http%3A%2F%2F24gos.ru%2Fsites%2Fdefault%2Ffiles%2Fstyles%2Fimg_1170_204%2Fpublic%2Fimages%2Fslideshows%2Funtitled-1_0.jpg%3Fitok%3D3v9I3hWP&amp;ei=udzQVKxJqL_KA8u_gKgP&amp;psig=AFQjCNHmo35vCPG0lfXe5DQDPcHtzljmAw&amp;ust=1423060537095958"/>
                <p:cNvPicPr>
                  <a:picLocks noChangeAspect="1" noChangeArrowheads="1"/>
                </p:cNvPicPr>
                <p:nvPr/>
              </p:nvPicPr>
              <p:blipFill rotWithShape="1">
                <a:blip r:embed="rId3">
                  <a:grayscl/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100000" l="0" r="83932">
                              <a14:foregroundMark x1="3932" y1="10294" x2="15812" y2="90686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4528" r="16175"/>
                <a:stretch/>
              </p:blipFill>
              <p:spPr bwMode="auto">
                <a:xfrm>
                  <a:off x="0" y="4654096"/>
                  <a:ext cx="9151217" cy="22126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7" name="Прямоугольник 26"/>
                <p:cNvSpPr/>
                <p:nvPr/>
              </p:nvSpPr>
              <p:spPr>
                <a:xfrm rot="10800000" flipH="1">
                  <a:off x="0" y="4653133"/>
                  <a:ext cx="4374000" cy="2213561"/>
                </a:xfrm>
                <a:prstGeom prst="rect">
                  <a:avLst/>
                </a:prstGeom>
                <a:gradFill flip="none" rotWithShape="1">
                  <a:gsLst>
                    <a:gs pos="0">
                      <a:srgbClr val="B40000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81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ru-RU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  <p:pic>
              <p:nvPicPr>
                <p:cNvPr id="28" name="Рисунок 27"/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962046"/>
                  <a:ext cx="4393572" cy="3691089"/>
                </a:xfrm>
                <a:prstGeom prst="rect">
                  <a:avLst/>
                </a:prstGeom>
              </p:spPr>
            </p:pic>
            <p:sp>
              <p:nvSpPr>
                <p:cNvPr id="32" name="Прямоугольник 31"/>
                <p:cNvSpPr/>
                <p:nvPr/>
              </p:nvSpPr>
              <p:spPr>
                <a:xfrm rot="5400000">
                  <a:off x="6169182" y="2811992"/>
                  <a:ext cx="1177002" cy="4787067"/>
                </a:xfrm>
                <a:prstGeom prst="rect">
                  <a:avLst/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100000">
                      <a:schemeClr val="bg1">
                        <a:alpha val="87000"/>
                      </a:schemeClr>
                    </a:gs>
                  </a:gsLst>
                  <a:lin ang="0" scaled="1"/>
                </a:gradFill>
                <a:ln>
                  <a:noFill/>
                </a:ln>
                <a:effectLst>
                  <a:softEdge rad="2159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34" name="Прямоугольник 33"/>
              <p:cNvSpPr/>
              <p:nvPr/>
            </p:nvSpPr>
            <p:spPr>
              <a:xfrm>
                <a:off x="197727" y="5057889"/>
                <a:ext cx="3877434" cy="13234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2400"/>
                  </a:spcAft>
                </a:pPr>
                <a:r>
                  <a:rPr lang="ru-RU" sz="2800" b="1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Tahoma" panose="020B0604030504040204" pitchFamily="34" charset="0"/>
                    <a:cs typeface="Tahoma" panose="020B0604030504040204" pitchFamily="34" charset="0"/>
                  </a:rPr>
                  <a:t>ВЭД</a:t>
                </a:r>
              </a:p>
              <a:p>
                <a:r>
                  <a:rPr lang="ru-RU" sz="1600" dirty="0" smtClean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Tahoma" panose="020B0604030504040204" pitchFamily="34" charset="0"/>
                    <a:cs typeface="Tahoma" panose="020B0604030504040204" pitchFamily="34" charset="0"/>
                  </a:rPr>
                  <a:t>Высококлассное сопровождение внешне-экономической деятельности</a:t>
                </a:r>
              </a:p>
            </p:txBody>
          </p:sp>
        </p:grpSp>
        <p:sp>
          <p:nvSpPr>
            <p:cNvPr id="70" name="Прямоугольник 69"/>
            <p:cNvSpPr/>
            <p:nvPr/>
          </p:nvSpPr>
          <p:spPr>
            <a:xfrm>
              <a:off x="5020220" y="980729"/>
              <a:ext cx="4123780" cy="3673368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69" name="Прямая соединительная линия 68"/>
          <p:cNvCxnSpPr/>
          <p:nvPr/>
        </p:nvCxnSpPr>
        <p:spPr>
          <a:xfrm>
            <a:off x="5004048" y="1017136"/>
            <a:ext cx="16163" cy="3636000"/>
          </a:xfrm>
          <a:prstGeom prst="line">
            <a:avLst/>
          </a:prstGeom>
          <a:ln w="285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Группа 63"/>
          <p:cNvGrpSpPr/>
          <p:nvPr/>
        </p:nvGrpSpPr>
        <p:grpSpPr>
          <a:xfrm>
            <a:off x="4665157" y="3429136"/>
            <a:ext cx="4083307" cy="1224000"/>
            <a:chOff x="5184575" y="3024924"/>
            <a:chExt cx="3312476" cy="1080118"/>
          </a:xfrm>
        </p:grpSpPr>
        <p:sp>
          <p:nvSpPr>
            <p:cNvPr id="65" name="Прямоугольник 64"/>
            <p:cNvSpPr/>
            <p:nvPr/>
          </p:nvSpPr>
          <p:spPr>
            <a:xfrm rot="10800000" flipH="1">
              <a:off x="5184577" y="3024924"/>
              <a:ext cx="3312474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7" name="Прямоугольный треугольник 66"/>
            <p:cNvSpPr/>
            <p:nvPr/>
          </p:nvSpPr>
          <p:spPr>
            <a:xfrm rot="16200000" flipH="1">
              <a:off x="5148589" y="3781028"/>
              <a:ext cx="360000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72609" y="3234395"/>
              <a:ext cx="3024440" cy="2987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ГИБКАЯ </a:t>
              </a:r>
              <a:r>
                <a:rPr lang="ru-RU" sz="16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ТАРИФНАЯ </a:t>
              </a:r>
              <a:r>
                <a:rPr lang="ru-RU" sz="16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ПОЛИТИКА</a:t>
              </a:r>
              <a:endParaRPr lang="ru-RU" sz="1600" b="1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4665161" y="2205000"/>
            <a:ext cx="4083303" cy="1224000"/>
            <a:chOff x="5184578" y="2074977"/>
            <a:chExt cx="3312473" cy="1080000"/>
          </a:xfrm>
        </p:grpSpPr>
        <p:sp>
          <p:nvSpPr>
            <p:cNvPr id="61" name="Прямоугольник 60"/>
            <p:cNvSpPr/>
            <p:nvPr/>
          </p:nvSpPr>
          <p:spPr>
            <a:xfrm rot="10800000" flipH="1">
              <a:off x="5184578" y="2074977"/>
              <a:ext cx="3312473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472609" y="2194244"/>
              <a:ext cx="3024440" cy="515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ВЫСОКОКВАЛИФИРОВАННЫЕ СПЕЦИАЛИСТЫ</a:t>
              </a:r>
            </a:p>
          </p:txBody>
        </p:sp>
        <p:sp>
          <p:nvSpPr>
            <p:cNvPr id="63" name="Прямоугольный треугольник 62"/>
            <p:cNvSpPr/>
            <p:nvPr/>
          </p:nvSpPr>
          <p:spPr>
            <a:xfrm rot="16200000" flipH="1">
              <a:off x="5148595" y="2830963"/>
              <a:ext cx="360000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4665158" y="941819"/>
            <a:ext cx="4083304" cy="1263046"/>
            <a:chOff x="5184575" y="1090347"/>
            <a:chExt cx="3312474" cy="1112699"/>
          </a:xfrm>
        </p:grpSpPr>
        <p:sp>
          <p:nvSpPr>
            <p:cNvPr id="57" name="Прямоугольник 56"/>
            <p:cNvSpPr/>
            <p:nvPr/>
          </p:nvSpPr>
          <p:spPr>
            <a:xfrm rot="10800000" flipH="1">
              <a:off x="5184575" y="1124745"/>
              <a:ext cx="3312474" cy="720000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472609" y="1090347"/>
              <a:ext cx="3024440" cy="732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СОДЕЙСТВИЕ </a:t>
              </a:r>
              <a:r>
                <a:rPr lang="ru-RU" sz="1600" b="1" dirty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В ОФОРМЛЕНИИ ПАСПОРТОВ СДЕЛОК И ДРУГИХ ДОКУМЕНТОВ ВАЛЮТНОГО </a:t>
              </a:r>
              <a:r>
                <a:rPr lang="ru-RU" sz="1600" b="1" dirty="0" smtClean="0">
                  <a:solidFill>
                    <a:schemeClr val="bg1"/>
                  </a:solidFill>
                  <a:ea typeface="Tahoma" panose="020B0604030504040204" pitchFamily="34" charset="0"/>
                  <a:cs typeface="Tahoma" panose="020B0604030504040204" pitchFamily="34" charset="0"/>
                </a:rPr>
                <a:t>КОНТРОЛЯ</a:t>
              </a:r>
              <a:endParaRPr lang="ru-RU" sz="1600" b="1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9" name="Прямоугольный треугольник 58"/>
            <p:cNvSpPr/>
            <p:nvPr/>
          </p:nvSpPr>
          <p:spPr>
            <a:xfrm rot="16200000" flipH="1">
              <a:off x="5148595" y="1879032"/>
              <a:ext cx="360000" cy="288028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70193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3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8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98232" y="764704"/>
            <a:ext cx="8964488" cy="0"/>
          </a:xfrm>
          <a:prstGeom prst="line">
            <a:avLst/>
          </a:prstGeom>
          <a:ln w="15875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20" y="44624"/>
            <a:ext cx="2068458" cy="672249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-1" y="864000"/>
            <a:ext cx="5345314" cy="5993997"/>
            <a:chOff x="-1" y="864000"/>
            <a:chExt cx="5345314" cy="5993997"/>
          </a:xfrm>
        </p:grpSpPr>
        <p:pic>
          <p:nvPicPr>
            <p:cNvPr id="46" name="Рисунок 4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64000"/>
              <a:ext cx="5345313" cy="5949375"/>
            </a:xfrm>
            <a:prstGeom prst="rect">
              <a:avLst/>
            </a:prstGeom>
          </p:spPr>
        </p:pic>
        <p:pic>
          <p:nvPicPr>
            <p:cNvPr id="47" name="Рисунок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6541" y="3306862"/>
              <a:ext cx="2019515" cy="2210370"/>
            </a:xfrm>
            <a:prstGeom prst="rect">
              <a:avLst/>
            </a:prstGeom>
          </p:spPr>
        </p:pic>
        <p:sp>
          <p:nvSpPr>
            <p:cNvPr id="49" name="Прямоугольник 48"/>
            <p:cNvSpPr/>
            <p:nvPr/>
          </p:nvSpPr>
          <p:spPr>
            <a:xfrm rot="10800000" flipH="1">
              <a:off x="0" y="908719"/>
              <a:ext cx="4580476" cy="1944216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50" name="Text Box 4"/>
            <p:cNvSpPr txBox="1">
              <a:spLocks noChangeArrowheads="1"/>
            </p:cNvSpPr>
            <p:nvPr/>
          </p:nvSpPr>
          <p:spPr bwMode="auto">
            <a:xfrm>
              <a:off x="71120" y="908720"/>
              <a:ext cx="4356865" cy="190885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92075" tIns="46038" rIns="92075" bIns="46038">
              <a:spAutoFit/>
            </a:bodyPr>
            <a:lstStyle/>
            <a:p>
              <a:r>
                <a:rPr lang="ru-RU" b="1" cap="all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ahoma" pitchFamily="34" charset="0"/>
                  <a:cs typeface="Tahoma" pitchFamily="34" charset="0"/>
                </a:rPr>
                <a:t>Зарплатный </a:t>
              </a:r>
              <a:r>
                <a:rPr lang="ru-RU" b="1" cap="all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ahoma" pitchFamily="34" charset="0"/>
                  <a:cs typeface="Tahoma" pitchFamily="34" charset="0"/>
                </a:rPr>
                <a:t>проект</a:t>
              </a:r>
            </a:p>
            <a:p>
              <a:pPr>
                <a:spcAft>
                  <a:spcPts val="1200"/>
                </a:spcAft>
              </a:pPr>
              <a:r>
                <a:rPr lang="ru-RU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ahoma" pitchFamily="34" charset="0"/>
                  <a:cs typeface="Tahoma" pitchFamily="34" charset="0"/>
                </a:rPr>
                <a:t>значительно </a:t>
              </a:r>
              <a:r>
                <a:rPr lang="ru-RU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ahoma" pitchFamily="34" charset="0"/>
                  <a:cs typeface="Tahoma" pitchFamily="34" charset="0"/>
                </a:rPr>
                <a:t>упрощает процесс выплаты заработной </a:t>
              </a:r>
              <a:r>
                <a:rPr lang="ru-RU" sz="16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ahoma" pitchFamily="34" charset="0"/>
                  <a:cs typeface="Tahoma" pitchFamily="34" charset="0"/>
                </a:rPr>
                <a:t>платы</a:t>
              </a:r>
              <a:endParaRPr lang="ru-RU" sz="1600" b="1" dirty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ru-RU" sz="1600" b="1" cap="all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ahoma" pitchFamily="34" charset="0"/>
                  <a:cs typeface="Tahoma" pitchFamily="34" charset="0"/>
                </a:rPr>
                <a:t>Безопасно</a:t>
              </a:r>
              <a:endParaRPr lang="en-US" sz="16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endParaRPr>
            </a:p>
            <a:p>
              <a:endParaRPr lang="ru-RU" sz="5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ru-RU" sz="1600" b="1" cap="all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ahoma" pitchFamily="34" charset="0"/>
                  <a:cs typeface="Tahoma" pitchFamily="34" charset="0"/>
                </a:rPr>
                <a:t>Удобно</a:t>
              </a:r>
              <a:endParaRPr lang="en-US" sz="1600" b="1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endParaRPr>
            </a:p>
            <a:p>
              <a:endParaRPr lang="ru-RU" sz="500" b="1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ahoma" pitchFamily="34" charset="0"/>
                <a:cs typeface="Tahoma" pitchFamily="34" charset="0"/>
              </a:endParaRPr>
            </a:p>
            <a:p>
              <a:pPr marL="285750" indent="-285750">
                <a:buFont typeface="Wingdings" panose="05000000000000000000" pitchFamily="2" charset="2"/>
                <a:buChar char="ü"/>
              </a:pPr>
              <a:r>
                <a:rPr lang="ru-RU" sz="1600" b="1" cap="all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ahoma" pitchFamily="34" charset="0"/>
                  <a:cs typeface="Tahoma" pitchFamily="34" charset="0"/>
                </a:rPr>
                <a:t>выгодно </a:t>
              </a:r>
              <a:endParaRPr lang="ru-RU" sz="1600" b="1" cap="all" dirty="0">
                <a:solidFill>
                  <a:srgbClr val="C00000"/>
                </a:solidFill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pic>
          <p:nvPicPr>
            <p:cNvPr id="64" name="Рисунок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858865"/>
              <a:ext cx="3157505" cy="2621380"/>
            </a:xfrm>
            <a:prstGeom prst="rect">
              <a:avLst/>
            </a:prstGeom>
          </p:spPr>
        </p:pic>
        <p:sp>
          <p:nvSpPr>
            <p:cNvPr id="24" name="Прямоугольник 23"/>
            <p:cNvSpPr/>
            <p:nvPr/>
          </p:nvSpPr>
          <p:spPr>
            <a:xfrm rot="10800000" flipH="1">
              <a:off x="-1" y="5480242"/>
              <a:ext cx="4580477" cy="1377755"/>
            </a:xfrm>
            <a:prstGeom prst="rect">
              <a:avLst/>
            </a:prstGeom>
            <a:gradFill flip="none" rotWithShape="1">
              <a:gsLst>
                <a:gs pos="0">
                  <a:srgbClr val="B40000"/>
                </a:gs>
                <a:gs pos="100000">
                  <a:schemeClr val="accent2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5496" y="5489937"/>
              <a:ext cx="448224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Tahoma" pitchFamily="34" charset="0"/>
                  <a:cs typeface="Tahoma" pitchFamily="34" charset="0"/>
                </a:rPr>
                <a:t>Для выплаты заработной платы сотрудникам достаточно перечислить заработную плату общей суммой в Банк и представить реестр или электронный файл, содержащий информацию о сумме заработной платы каждого сотрудника. </a:t>
              </a: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4788023" y="908719"/>
            <a:ext cx="4355977" cy="5949281"/>
            <a:chOff x="4788023" y="908719"/>
            <a:chExt cx="4355977" cy="5949281"/>
          </a:xfrm>
        </p:grpSpPr>
        <p:sp>
          <p:nvSpPr>
            <p:cNvPr id="52" name="Прямоугольный треугольник 51"/>
            <p:cNvSpPr/>
            <p:nvPr/>
          </p:nvSpPr>
          <p:spPr>
            <a:xfrm rot="16200000" flipH="1">
              <a:off x="4723320" y="1512869"/>
              <a:ext cx="360000" cy="230593"/>
            </a:xfrm>
            <a:prstGeom prst="rtTriangle">
              <a:avLst/>
            </a:prstGeom>
            <a:gradFill flip="none" rotWithShape="1">
              <a:gsLst>
                <a:gs pos="0">
                  <a:schemeClr val="tx1">
                    <a:lumMod val="95000"/>
                    <a:lumOff val="5000"/>
                  </a:schemeClr>
                </a:gs>
                <a:gs pos="100000">
                  <a:schemeClr val="accent2">
                    <a:lumMod val="7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3" name="Группа 2"/>
            <p:cNvGrpSpPr/>
            <p:nvPr/>
          </p:nvGrpSpPr>
          <p:grpSpPr>
            <a:xfrm>
              <a:off x="4788026" y="908719"/>
              <a:ext cx="4355974" cy="5949281"/>
              <a:chOff x="4788026" y="908719"/>
              <a:chExt cx="4355974" cy="5949281"/>
            </a:xfrm>
          </p:grpSpPr>
          <p:sp>
            <p:nvSpPr>
              <p:cNvPr id="53" name="Прямоугольник 52"/>
              <p:cNvSpPr/>
              <p:nvPr/>
            </p:nvSpPr>
            <p:spPr>
              <a:xfrm>
                <a:off x="5018620" y="1412776"/>
                <a:ext cx="4125380" cy="544522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 rot="10800000" flipH="1">
                <a:off x="4788026" y="908719"/>
                <a:ext cx="4355974" cy="539444"/>
              </a:xfrm>
              <a:prstGeom prst="rect">
                <a:avLst/>
              </a:prstGeom>
              <a:gradFill flip="none" rotWithShape="1">
                <a:gsLst>
                  <a:gs pos="0">
                    <a:srgbClr val="B40000"/>
                  </a:gs>
                  <a:gs pos="100000">
                    <a:schemeClr val="accent2">
                      <a:lumMod val="7500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Прямоугольник 55"/>
              <p:cNvSpPr/>
              <p:nvPr/>
            </p:nvSpPr>
            <p:spPr>
              <a:xfrm>
                <a:off x="5167515" y="991955"/>
                <a:ext cx="2441790" cy="3488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ru-RU" b="1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ea typeface="Tahoma" panose="020B0604030504040204" pitchFamily="34" charset="0"/>
                    <a:cs typeface="Tahoma" panose="020B0604030504040204" pitchFamily="34" charset="0"/>
                  </a:rPr>
                  <a:t>ПРЕИМУЩЕСТВА:</a:t>
                </a:r>
              </a:p>
            </p:txBody>
          </p:sp>
          <p:pic>
            <p:nvPicPr>
              <p:cNvPr id="57" name="Picture 10" descr="http://arhbur.ru/assets/templates/Example_blue_slide/images/galochka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1513" y="1484784"/>
                <a:ext cx="282575" cy="331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10" descr="http://arhbur.ru/assets/templates/Example_blue_slide/images/galochka.pn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1513" y="4149080"/>
                <a:ext cx="282575" cy="331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0" name="TextBox 29"/>
          <p:cNvSpPr txBox="1"/>
          <p:nvPr/>
        </p:nvSpPr>
        <p:spPr>
          <a:xfrm>
            <a:off x="7081310" y="210126"/>
            <a:ext cx="19906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Зарплатный проект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292080" y="1689025"/>
            <a:ext cx="3744416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АКЦИЯ «ВЫГОДНЫЙ ВЫБОР»:</a:t>
            </a:r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1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.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Cash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-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back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 покупки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до 5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2.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Начисление на остаток до 6%</a:t>
            </a:r>
          </a:p>
          <a:p>
            <a:pPr lvl="0">
              <a:spcAft>
                <a:spcPts val="60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3. Бесплатное снятие наличных</a:t>
            </a:r>
          </a:p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 в сторонних банкоматах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0">
              <a:spcAft>
                <a:spcPts val="60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Tahoma" panose="020B0604030504040204" pitchFamily="34" charset="0"/>
                <a:cs typeface="Calibri" panose="020F0502020204030204" pitchFamily="34" charset="0"/>
              </a:rPr>
              <a:t>4.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Бесплатный выпуск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дополнительных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latin typeface="Calibri" panose="020F0502020204030204" pitchFamily="34" charset="0"/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245896" y="4480868"/>
            <a:ext cx="3744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АКЦИЯ «КОРПОРАТИВНЫЙ+ 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NEW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Tahoma" panose="020B0604030504040204" pitchFamily="34" charset="0"/>
              </a:rPr>
              <a:t>»:</a:t>
            </a:r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Calibri" panose="020F0502020204030204" pitchFamily="34" charset="0"/>
              </a:rPr>
              <a:t>1.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Cash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-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back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на покупки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 до  1,5</a:t>
            </a:r>
            <a:r>
              <a:rPr lang="en-US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%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cs typeface="Calibri" panose="020F050202020403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Calibri" panose="020F0502020204030204" pitchFamily="34" charset="0"/>
              </a:rPr>
              <a:t>2.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Calibri" panose="020F0502020204030204" pitchFamily="34" charset="0"/>
              </a:rPr>
              <a:t>Бесплатное снятие наличных</a:t>
            </a:r>
          </a:p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Calibri" panose="020F0502020204030204" pitchFamily="34" charset="0"/>
              </a:rPr>
              <a:t> 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Calibri" panose="020F0502020204030204" pitchFamily="34" charset="0"/>
              </a:rPr>
              <a:t> в сторонних банкоматах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Calibri" panose="020F0502020204030204" pitchFamily="34" charset="0"/>
            </a:endParaRPr>
          </a:p>
          <a:p>
            <a:pPr lvl="0">
              <a:spcAft>
                <a:spcPts val="60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ea typeface="Tahoma" panose="020B0604030504040204" pitchFamily="34" charset="0"/>
                <a:cs typeface="Calibri" panose="020F0502020204030204" pitchFamily="34" charset="0"/>
              </a:rPr>
              <a:t>3.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Бесплатный выпуск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  </a:t>
            </a:r>
          </a:p>
          <a:p>
            <a:pPr lvl="0">
              <a:spcAft>
                <a:spcPts val="60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   дополнительных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cs typeface="Calibri" panose="020F0502020204030204" pitchFamily="34" charset="0"/>
              </a:rPr>
              <a:t>карт</a:t>
            </a:r>
            <a:endParaRPr lang="ru-RU" sz="1600" b="1" dirty="0" smtClean="0">
              <a:solidFill>
                <a:schemeClr val="accent2">
                  <a:lumMod val="50000"/>
                </a:schemeClr>
              </a:solidFill>
              <a:ea typeface="Tahoma" panose="020B060403050404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74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Object 59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36227337"/>
              </p:ext>
            </p:extLst>
          </p:nvPr>
        </p:nvGraphicFramePr>
        <p:xfrm>
          <a:off x="0" y="0"/>
          <a:ext cx="161984" cy="1619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4" name="think-cell Slide" r:id="rId7" imgW="270" imgH="270" progId="TCLayout.ActiveDocument.1">
                  <p:embed/>
                </p:oleObj>
              </mc:Choice>
              <mc:Fallback>
                <p:oleObj name="think-cell Slide" r:id="rId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161984" cy="1619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61984" cy="161974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/>
            <a:endParaRPr lang="ru-RU" sz="1200" dirty="0" err="1">
              <a:solidFill>
                <a:schemeClr val="tx1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329" name="Straight Connector 328"/>
          <p:cNvCxnSpPr/>
          <p:nvPr>
            <p:custDataLst>
              <p:tags r:id="rId4"/>
            </p:custDataLst>
          </p:nvPr>
        </p:nvCxnSpPr>
        <p:spPr bwMode="gray">
          <a:xfrm>
            <a:off x="169502" y="6597352"/>
            <a:ext cx="8794114" cy="0"/>
          </a:xfrm>
          <a:prstGeom prst="line">
            <a:avLst/>
          </a:prstGeom>
          <a:ln w="19050">
            <a:solidFill>
              <a:srgbClr val="80808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0" name="Rectangle 3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42307" y="850912"/>
            <a:ext cx="1069740" cy="18841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/>
        </p:spPr>
        <p:txBody>
          <a:bodyPr wrap="square" lIns="0" tIns="0" rIns="0" bIns="0">
            <a:spAutoFit/>
          </a:bodyPr>
          <a:lstStyle/>
          <a:p>
            <a:pPr marL="197607" lvl="1" indent="-195987" defTabSz="913526">
              <a:buClr>
                <a:schemeClr val="tx1"/>
              </a:buClr>
              <a:buSzPct val="140000"/>
              <a:buFontTx/>
              <a:buChar char="•"/>
            </a:pPr>
            <a:endParaRPr lang="ru-RU" sz="1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-1" y="1079810"/>
            <a:ext cx="9143999" cy="54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>
            <a:off x="0" y="1079810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>
            <a:off x="152400" y="5306144"/>
            <a:ext cx="1259632" cy="1111746"/>
          </a:xfrm>
          <a:prstGeom prst="rtTriangle">
            <a:avLst/>
          </a:prstGeom>
          <a:solidFill>
            <a:schemeClr val="bg1">
              <a:lumMod val="65000"/>
            </a:schemeClr>
          </a:solidFill>
          <a:ln>
            <a:noFill/>
          </a:ln>
          <a:scene3d>
            <a:camera prst="orthographicFront">
              <a:rot lat="0" lon="54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0"/>
          <p:cNvSpPr/>
          <p:nvPr/>
        </p:nvSpPr>
        <p:spPr>
          <a:xfrm>
            <a:off x="692032" y="1075276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/>
          <p:cNvSpPr/>
          <p:nvPr/>
        </p:nvSpPr>
        <p:spPr>
          <a:xfrm>
            <a:off x="1772032" y="1079810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0"/>
          <p:cNvSpPr/>
          <p:nvPr/>
        </p:nvSpPr>
        <p:spPr>
          <a:xfrm>
            <a:off x="2627904" y="1088800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ый треугольник 16"/>
          <p:cNvSpPr/>
          <p:nvPr/>
        </p:nvSpPr>
        <p:spPr>
          <a:xfrm>
            <a:off x="3707904" y="1070790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0"/>
          <p:cNvSpPr/>
          <p:nvPr/>
        </p:nvSpPr>
        <p:spPr>
          <a:xfrm>
            <a:off x="4499535" y="1070790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ый треугольник 18"/>
          <p:cNvSpPr/>
          <p:nvPr/>
        </p:nvSpPr>
        <p:spPr>
          <a:xfrm>
            <a:off x="5580112" y="1069916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0"/>
          <p:cNvSpPr/>
          <p:nvPr/>
        </p:nvSpPr>
        <p:spPr>
          <a:xfrm>
            <a:off x="6228304" y="1069916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ый треугольник 20"/>
          <p:cNvSpPr/>
          <p:nvPr/>
        </p:nvSpPr>
        <p:spPr>
          <a:xfrm>
            <a:off x="7308360" y="1069916"/>
            <a:ext cx="504000" cy="540000"/>
          </a:xfrm>
          <a:prstGeom prst="rt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10"/>
          <p:cNvSpPr/>
          <p:nvPr/>
        </p:nvSpPr>
        <p:spPr>
          <a:xfrm>
            <a:off x="8028384" y="1069916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-1" y="6322534"/>
            <a:ext cx="9143999" cy="54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ый треугольник 24"/>
          <p:cNvSpPr/>
          <p:nvPr/>
        </p:nvSpPr>
        <p:spPr>
          <a:xfrm>
            <a:off x="0" y="6322534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10"/>
          <p:cNvSpPr/>
          <p:nvPr/>
        </p:nvSpPr>
        <p:spPr>
          <a:xfrm>
            <a:off x="692032" y="6318000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ый треугольник 26"/>
          <p:cNvSpPr/>
          <p:nvPr/>
        </p:nvSpPr>
        <p:spPr>
          <a:xfrm>
            <a:off x="1772032" y="6322534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10"/>
          <p:cNvSpPr/>
          <p:nvPr/>
        </p:nvSpPr>
        <p:spPr>
          <a:xfrm>
            <a:off x="2627904" y="6331524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ый треугольник 28"/>
          <p:cNvSpPr/>
          <p:nvPr/>
        </p:nvSpPr>
        <p:spPr>
          <a:xfrm>
            <a:off x="3707904" y="6313514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10"/>
          <p:cNvSpPr/>
          <p:nvPr/>
        </p:nvSpPr>
        <p:spPr>
          <a:xfrm>
            <a:off x="4499535" y="6318000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ый треугольник 30"/>
          <p:cNvSpPr/>
          <p:nvPr/>
        </p:nvSpPr>
        <p:spPr>
          <a:xfrm>
            <a:off x="5580112" y="6312640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10"/>
          <p:cNvSpPr/>
          <p:nvPr/>
        </p:nvSpPr>
        <p:spPr>
          <a:xfrm>
            <a:off x="6211511" y="6331524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ый треугольник 32"/>
          <p:cNvSpPr/>
          <p:nvPr/>
        </p:nvSpPr>
        <p:spPr>
          <a:xfrm>
            <a:off x="7308360" y="6312640"/>
            <a:ext cx="504000" cy="540000"/>
          </a:xfrm>
          <a:prstGeom prst="rtTriangl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10"/>
          <p:cNvSpPr/>
          <p:nvPr/>
        </p:nvSpPr>
        <p:spPr>
          <a:xfrm>
            <a:off x="8028384" y="6322534"/>
            <a:ext cx="1080000" cy="540000"/>
          </a:xfrm>
          <a:custGeom>
            <a:avLst/>
            <a:gdLst>
              <a:gd name="connsiteX0" fmla="*/ 0 w 1351371"/>
              <a:gd name="connsiteY0" fmla="*/ 0 h 1051823"/>
              <a:gd name="connsiteX1" fmla="*/ 1351371 w 1351371"/>
              <a:gd name="connsiteY1" fmla="*/ 0 h 1051823"/>
              <a:gd name="connsiteX2" fmla="*/ 1351371 w 1351371"/>
              <a:gd name="connsiteY2" fmla="*/ 1051823 h 1051823"/>
              <a:gd name="connsiteX3" fmla="*/ 0 w 1351371"/>
              <a:gd name="connsiteY3" fmla="*/ 1051823 h 1051823"/>
              <a:gd name="connsiteX4" fmla="*/ 0 w 1351371"/>
              <a:gd name="connsiteY4" fmla="*/ 0 h 1051823"/>
              <a:gd name="connsiteX0" fmla="*/ 0 w 2389596"/>
              <a:gd name="connsiteY0" fmla="*/ 0 h 1051823"/>
              <a:gd name="connsiteX1" fmla="*/ 2389596 w 2389596"/>
              <a:gd name="connsiteY1" fmla="*/ 9525 h 1051823"/>
              <a:gd name="connsiteX2" fmla="*/ 1351371 w 2389596"/>
              <a:gd name="connsiteY2" fmla="*/ 1051823 h 1051823"/>
              <a:gd name="connsiteX3" fmla="*/ 0 w 2389596"/>
              <a:gd name="connsiteY3" fmla="*/ 1051823 h 1051823"/>
              <a:gd name="connsiteX4" fmla="*/ 0 w 2389596"/>
              <a:gd name="connsiteY4" fmla="*/ 0 h 1051823"/>
              <a:gd name="connsiteX0" fmla="*/ 10096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009650 w 2389596"/>
              <a:gd name="connsiteY4" fmla="*/ 0 h 1042298"/>
              <a:gd name="connsiteX0" fmla="*/ 1123950 w 2389596"/>
              <a:gd name="connsiteY0" fmla="*/ 0 h 1042298"/>
              <a:gd name="connsiteX1" fmla="*/ 2389596 w 2389596"/>
              <a:gd name="connsiteY1" fmla="*/ 0 h 1042298"/>
              <a:gd name="connsiteX2" fmla="*/ 1351371 w 2389596"/>
              <a:gd name="connsiteY2" fmla="*/ 1042298 h 1042298"/>
              <a:gd name="connsiteX3" fmla="*/ 0 w 2389596"/>
              <a:gd name="connsiteY3" fmla="*/ 1042298 h 1042298"/>
              <a:gd name="connsiteX4" fmla="*/ 1123950 w 2389596"/>
              <a:gd name="connsiteY4" fmla="*/ 0 h 10422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89596" h="1042298">
                <a:moveTo>
                  <a:pt x="1123950" y="0"/>
                </a:moveTo>
                <a:lnTo>
                  <a:pt x="2389596" y="0"/>
                </a:lnTo>
                <a:lnTo>
                  <a:pt x="1351371" y="1042298"/>
                </a:lnTo>
                <a:lnTo>
                  <a:pt x="0" y="1042298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-1" y="6312640"/>
            <a:ext cx="9144001" cy="541434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ый треугольник 36"/>
          <p:cNvSpPr/>
          <p:nvPr/>
        </p:nvSpPr>
        <p:spPr>
          <a:xfrm>
            <a:off x="-2" y="1628800"/>
            <a:ext cx="5580113" cy="5223840"/>
          </a:xfrm>
          <a:prstGeom prst="rtTriangle">
            <a:avLst/>
          </a:prstGeom>
          <a:solidFill>
            <a:schemeClr val="bg1">
              <a:lumMod val="9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ый треугольник 37"/>
          <p:cNvSpPr/>
          <p:nvPr/>
        </p:nvSpPr>
        <p:spPr>
          <a:xfrm rot="10800000">
            <a:off x="3959904" y="1088800"/>
            <a:ext cx="5184096" cy="5189455"/>
          </a:xfrm>
          <a:prstGeom prst="rtTriangle">
            <a:avLst/>
          </a:prstGeom>
          <a:solidFill>
            <a:schemeClr val="bg1">
              <a:lumMod val="95000"/>
              <a:alpha val="5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2" name="Прямая соединительная линия 41"/>
          <p:cNvCxnSpPr/>
          <p:nvPr/>
        </p:nvCxnSpPr>
        <p:spPr>
          <a:xfrm>
            <a:off x="972000" y="3861048"/>
            <a:ext cx="7200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965854" y="3075057"/>
            <a:ext cx="52122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С</a:t>
            </a: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пасибо за внимание!</a:t>
            </a: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24" y="116632"/>
            <a:ext cx="2795000" cy="908375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912320" y="116632"/>
            <a:ext cx="219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8 (800)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100-74-74</a:t>
            </a:r>
          </a:p>
          <a:p>
            <a:pPr algn="r"/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8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(495)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74-000-74</a:t>
            </a:r>
          </a:p>
          <a:p>
            <a:pPr algn="r"/>
            <a:endParaRPr lang="ru-RU" sz="200" dirty="0" smtClean="0"/>
          </a:p>
          <a:p>
            <a:pPr algn="r"/>
            <a:r>
              <a:rPr lang="ru-RU" sz="1000" cap="all" dirty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звонок по России бесплатный </a:t>
            </a:r>
          </a:p>
          <a:p>
            <a:pPr algn="r"/>
            <a:endParaRPr lang="ru-RU" sz="200" dirty="0" smtClean="0"/>
          </a:p>
          <a:p>
            <a:pPr algn="r"/>
            <a:r>
              <a:rPr lang="en-US" sz="1000" b="1" cap="all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www.minbank.ru</a:t>
            </a:r>
            <a:endParaRPr lang="ru-RU" sz="1000" b="1" cap="all" dirty="0">
              <a:solidFill>
                <a:schemeClr val="tx1">
                  <a:lumMod val="75000"/>
                  <a:lumOff val="2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3664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79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qk858azQkqVvfCZakIXL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HGRt8p4MUynhsw5V9Gy_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3jd4z2lFE2xoSeqmHRCXw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563F354C06DB5D4DA7C6CB5BE68BB8D2" ma:contentTypeVersion="2" ma:contentTypeDescription="Создание документа." ma:contentTypeScope="" ma:versionID="c4567d77c5c089b053695bea3bbf5106">
  <xsd:schema xmlns:xsd="http://www.w3.org/2001/XMLSchema" xmlns:xs="http://www.w3.org/2001/XMLSchema" xmlns:p="http://schemas.microsoft.com/office/2006/metadata/properties" xmlns:ns2="0ebd4c00-7fde-42dc-8455-58fd0a93249b" xmlns:ns3="fe1cd2a3-9a42-4f57-9468-8af28de36e46" targetNamespace="http://schemas.microsoft.com/office/2006/metadata/properties" ma:root="true" ma:fieldsID="75e84f1b131a658540e8687ffe6fbb3f" ns2:_="" ns3:_="">
    <xsd:import namespace="0ebd4c00-7fde-42dc-8455-58fd0a93249b"/>
    <xsd:import namespace="fe1cd2a3-9a42-4f57-9468-8af28de36e4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_x0414__x0430__x0442__x0430_" minOccurs="0"/>
                <xsd:element ref="ns3:_x041a__x043e__x043c__x043c__x0435__x043d__x0442__x0430__x0440__x0438__x0439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bd4c00-7fde-42dc-8455-58fd0a93249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1cd2a3-9a42-4f57-9468-8af28de36e46" elementFormDefault="qualified">
    <xsd:import namespace="http://schemas.microsoft.com/office/2006/documentManagement/types"/>
    <xsd:import namespace="http://schemas.microsoft.com/office/infopath/2007/PartnerControls"/>
    <xsd:element name="_x0414__x0430__x0442__x0430_" ma:index="11" nillable="true" ma:displayName="Дата" ma:format="DateOnly" ma:internalName="_x0414__x0430__x0442__x0430_">
      <xsd:simpleType>
        <xsd:restriction base="dms:DateTime"/>
      </xsd:simpleType>
    </xsd:element>
    <xsd:element name="_x041a__x043e__x043c__x043c__x0435__x043d__x0442__x0430__x0440__x0438__x0439_" ma:index="12" nillable="true" ma:displayName="Комментарий" ma:internalName="_x041a__x043e__x043c__x043c__x0435__x043d__x0442__x0430__x0440__x0438__x0439_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x0414__x0430__x0442__x0430_ xmlns="fe1cd2a3-9a42-4f57-9468-8af28de36e46" xsi:nil="true"/>
    <_x041a__x043e__x043c__x043c__x0435__x043d__x0442__x0430__x0440__x0438__x0439_ xmlns="fe1cd2a3-9a42-4f57-9468-8af28de36e46" xsi:nil="true"/>
    <_dlc_DocId xmlns="0ebd4c00-7fde-42dc-8455-58fd0a93249b">EYFKXHPW365N-610-27</_dlc_DocId>
    <_dlc_DocIdUrl xmlns="0ebd4c00-7fde-42dc-8455-58fd0a93249b">
      <Url>http://portal.minbank.ru/DRCC/_layouts/15/DocIdRedir.aspx?ID=EYFKXHPW365N-610-27</Url>
      <Description>EYFKXHPW365N-610-27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603756-E485-4026-AADE-9BF070377110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BA658835-0DE0-4524-B1DD-675838ED09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ebd4c00-7fde-42dc-8455-58fd0a93249b"/>
    <ds:schemaRef ds:uri="fe1cd2a3-9a42-4f57-9468-8af28de36e4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6B6CD0F-B6B5-4BE2-865F-1C9A6C707F78}">
  <ds:schemaRefs>
    <ds:schemaRef ds:uri="http://purl.org/dc/terms/"/>
    <ds:schemaRef ds:uri="http://schemas.openxmlformats.org/package/2006/metadata/core-properties"/>
    <ds:schemaRef ds:uri="http://schemas.microsoft.com/office/infopath/2007/PartnerControls"/>
    <ds:schemaRef ds:uri="0ebd4c00-7fde-42dc-8455-58fd0a93249b"/>
    <ds:schemaRef ds:uri="http://schemas.microsoft.com/office/2006/documentManagement/types"/>
    <ds:schemaRef ds:uri="fe1cd2a3-9a42-4f57-9468-8af28de36e46"/>
    <ds:schemaRef ds:uri="http://purl.org/dc/dcmitype/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64FC61BA-A115-4185-85A6-58B3E03D46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20583</TotalTime>
  <Words>461</Words>
  <Application>Microsoft Office PowerPoint</Application>
  <PresentationFormat>Экран (4:3)</PresentationFormat>
  <Paragraphs>108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 (шаблон)</dc:title>
  <dc:creator>Новикова Мария Александровна</dc:creator>
  <cp:lastModifiedBy>Блинова Алла Юрьевна</cp:lastModifiedBy>
  <cp:revision>861</cp:revision>
  <cp:lastPrinted>2016-09-08T08:54:38Z</cp:lastPrinted>
  <dcterms:created xsi:type="dcterms:W3CDTF">2014-04-01T09:33:09Z</dcterms:created>
  <dcterms:modified xsi:type="dcterms:W3CDTF">2017-04-19T14:43:26Z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0x010100563F354C06DB5D4DA7C6CB5BE68BB8D2</vt:lpwstr>
  </property>
  <property fmtid="{D5CDD505-2E9C-101B-9397-08002B2CF9AE}" pid="3" name="_dlc_DocIdItemGuid">
    <vt:lpwstr>8a70612c-ac13-4e10-99e9-07b1a61dfe66</vt:lpwstr>
  </property>
</Properties>
</file>